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E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80451" y="0"/>
            <a:ext cx="7824467" cy="10424298"/>
            <a:chOff x="0" y="0"/>
            <a:chExt cx="5300129" cy="7061200"/>
          </a:xfrm>
        </p:grpSpPr>
        <p:sp>
          <p:nvSpPr>
            <p:cNvPr name="Freeform 3" id="3"/>
            <p:cNvSpPr/>
            <p:nvPr/>
          </p:nvSpPr>
          <p:spPr>
            <a:xfrm flipH="false" flipV="false" rot="0">
              <a:off x="0" y="0"/>
              <a:ext cx="5300091" cy="7061200"/>
            </a:xfrm>
            <a:custGeom>
              <a:avLst/>
              <a:gdLst/>
              <a:ahLst/>
              <a:cxnLst/>
              <a:rect r="r" b="b" t="t" l="l"/>
              <a:pathLst>
                <a:path h="7061200" w="5300091">
                  <a:moveTo>
                    <a:pt x="982091" y="0"/>
                  </a:moveTo>
                  <a:cubicBezTo>
                    <a:pt x="1173988" y="852297"/>
                    <a:pt x="1442720" y="2622931"/>
                    <a:pt x="982091" y="2887091"/>
                  </a:cubicBezTo>
                  <a:cubicBezTo>
                    <a:pt x="406400" y="3217291"/>
                    <a:pt x="0" y="5486400"/>
                    <a:pt x="0" y="6460109"/>
                  </a:cubicBezTo>
                  <a:lnTo>
                    <a:pt x="0" y="7061200"/>
                  </a:lnTo>
                  <a:lnTo>
                    <a:pt x="5300091" y="7061200"/>
                  </a:lnTo>
                  <a:lnTo>
                    <a:pt x="5300091" y="0"/>
                  </a:lnTo>
                  <a:close/>
                </a:path>
              </a:pathLst>
            </a:custGeom>
            <a:blipFill>
              <a:blip r:embed="rId2"/>
              <a:stretch>
                <a:fillRect l="-51568" t="0" r="-51568" b="0"/>
              </a:stretch>
            </a:blipFill>
          </p:spPr>
        </p:sp>
      </p:grpSp>
      <p:sp>
        <p:nvSpPr>
          <p:cNvPr name="Freeform 4" id="4"/>
          <p:cNvSpPr/>
          <p:nvPr/>
        </p:nvSpPr>
        <p:spPr>
          <a:xfrm flipH="false" flipV="false" rot="0">
            <a:off x="6523139" y="7107959"/>
            <a:ext cx="4300681" cy="4300681"/>
          </a:xfrm>
          <a:custGeom>
            <a:avLst/>
            <a:gdLst/>
            <a:ahLst/>
            <a:cxnLst/>
            <a:rect r="r" b="b" t="t" l="l"/>
            <a:pathLst>
              <a:path h="4300681" w="4300681">
                <a:moveTo>
                  <a:pt x="0" y="0"/>
                </a:moveTo>
                <a:lnTo>
                  <a:pt x="4300681" y="0"/>
                </a:lnTo>
                <a:lnTo>
                  <a:pt x="4300681" y="4300682"/>
                </a:lnTo>
                <a:lnTo>
                  <a:pt x="0" y="4300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3996941" y="1602448"/>
            <a:ext cx="12178537" cy="6146908"/>
          </a:xfrm>
          <a:custGeom>
            <a:avLst/>
            <a:gdLst/>
            <a:ahLst/>
            <a:cxnLst/>
            <a:rect r="r" b="b" t="t" l="l"/>
            <a:pathLst>
              <a:path h="6146908" w="12178537">
                <a:moveTo>
                  <a:pt x="0" y="0"/>
                </a:moveTo>
                <a:lnTo>
                  <a:pt x="12178537" y="0"/>
                </a:lnTo>
                <a:lnTo>
                  <a:pt x="12178537" y="6146908"/>
                </a:lnTo>
                <a:lnTo>
                  <a:pt x="0" y="6146908"/>
                </a:lnTo>
                <a:lnTo>
                  <a:pt x="0" y="0"/>
                </a:lnTo>
                <a:close/>
              </a:path>
            </a:pathLst>
          </a:custGeom>
          <a:blipFill>
            <a:blip r:embed="rId5">
              <a:extLst>
                <a:ext uri="{96DAC541-7B7A-43D3-8B79-37D633B846F1}">
                  <asvg:svgBlip xmlns:asvg="http://schemas.microsoft.com/office/drawing/2016/SVG/main" r:embed="rId6"/>
                </a:ext>
              </a:extLst>
            </a:blip>
            <a:stretch>
              <a:fillRect l="0" t="-14912" r="0" b="0"/>
            </a:stretch>
          </a:blipFill>
        </p:spPr>
      </p:sp>
      <p:sp>
        <p:nvSpPr>
          <p:cNvPr name="Freeform 6" id="6"/>
          <p:cNvSpPr/>
          <p:nvPr/>
        </p:nvSpPr>
        <p:spPr>
          <a:xfrm flipH="true" flipV="false" rot="-4643606">
            <a:off x="5987037" y="962968"/>
            <a:ext cx="7718615" cy="4476797"/>
          </a:xfrm>
          <a:custGeom>
            <a:avLst/>
            <a:gdLst/>
            <a:ahLst/>
            <a:cxnLst/>
            <a:rect r="r" b="b" t="t" l="l"/>
            <a:pathLst>
              <a:path h="4476797" w="7718615">
                <a:moveTo>
                  <a:pt x="7718615" y="0"/>
                </a:moveTo>
                <a:lnTo>
                  <a:pt x="0" y="0"/>
                </a:lnTo>
                <a:lnTo>
                  <a:pt x="0" y="4476796"/>
                </a:lnTo>
                <a:lnTo>
                  <a:pt x="7718615" y="4476796"/>
                </a:lnTo>
                <a:lnTo>
                  <a:pt x="771861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944170" y="8380608"/>
            <a:ext cx="2531730" cy="2531730"/>
          </a:xfrm>
          <a:custGeom>
            <a:avLst/>
            <a:gdLst/>
            <a:ahLst/>
            <a:cxnLst/>
            <a:rect r="r" b="b" t="t" l="l"/>
            <a:pathLst>
              <a:path h="2531730" w="2531730">
                <a:moveTo>
                  <a:pt x="0" y="0"/>
                </a:moveTo>
                <a:lnTo>
                  <a:pt x="2531730" y="0"/>
                </a:lnTo>
                <a:lnTo>
                  <a:pt x="2531730" y="2531730"/>
                </a:lnTo>
                <a:lnTo>
                  <a:pt x="0" y="2531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7372955" y="4646976"/>
            <a:ext cx="7622913" cy="3931730"/>
          </a:xfrm>
          <a:custGeom>
            <a:avLst/>
            <a:gdLst/>
            <a:ahLst/>
            <a:cxnLst/>
            <a:rect r="r" b="b" t="t" l="l"/>
            <a:pathLst>
              <a:path h="3931730" w="7622913">
                <a:moveTo>
                  <a:pt x="0" y="0"/>
                </a:moveTo>
                <a:lnTo>
                  <a:pt x="7622913" y="0"/>
                </a:lnTo>
                <a:lnTo>
                  <a:pt x="7622913" y="3931730"/>
                </a:lnTo>
                <a:lnTo>
                  <a:pt x="0" y="3931730"/>
                </a:lnTo>
                <a:lnTo>
                  <a:pt x="0" y="0"/>
                </a:lnTo>
                <a:close/>
              </a:path>
            </a:pathLst>
          </a:custGeom>
          <a:blipFill>
            <a:blip r:embed="rId7">
              <a:extLst>
                <a:ext uri="{96DAC541-7B7A-43D3-8B79-37D633B846F1}">
                  <asvg:svgBlip xmlns:asvg="http://schemas.microsoft.com/office/drawing/2016/SVG/main" r:embed="rId8"/>
                </a:ext>
              </a:extLst>
            </a:blip>
            <a:stretch>
              <a:fillRect l="0" t="-13863" r="-1255" b="0"/>
            </a:stretch>
          </a:blipFill>
        </p:spPr>
      </p:sp>
      <p:sp>
        <p:nvSpPr>
          <p:cNvPr name="Freeform 9" id="9"/>
          <p:cNvSpPr/>
          <p:nvPr/>
        </p:nvSpPr>
        <p:spPr>
          <a:xfrm flipH="false" flipV="false" rot="0">
            <a:off x="9218546" y="3680908"/>
            <a:ext cx="806115" cy="806115"/>
          </a:xfrm>
          <a:custGeom>
            <a:avLst/>
            <a:gdLst/>
            <a:ahLst/>
            <a:cxnLst/>
            <a:rect r="r" b="b" t="t" l="l"/>
            <a:pathLst>
              <a:path h="806115" w="806115">
                <a:moveTo>
                  <a:pt x="0" y="0"/>
                </a:moveTo>
                <a:lnTo>
                  <a:pt x="806115" y="0"/>
                </a:lnTo>
                <a:lnTo>
                  <a:pt x="806115" y="806114"/>
                </a:lnTo>
                <a:lnTo>
                  <a:pt x="0" y="806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144000" y="2801385"/>
            <a:ext cx="535424" cy="535424"/>
          </a:xfrm>
          <a:custGeom>
            <a:avLst/>
            <a:gdLst/>
            <a:ahLst/>
            <a:cxnLst/>
            <a:rect r="r" b="b" t="t" l="l"/>
            <a:pathLst>
              <a:path h="535424" w="535424">
                <a:moveTo>
                  <a:pt x="0" y="0"/>
                </a:moveTo>
                <a:lnTo>
                  <a:pt x="535424" y="0"/>
                </a:lnTo>
                <a:lnTo>
                  <a:pt x="535424" y="535424"/>
                </a:lnTo>
                <a:lnTo>
                  <a:pt x="0" y="5354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8683122" y="4675902"/>
            <a:ext cx="535424" cy="535424"/>
          </a:xfrm>
          <a:custGeom>
            <a:avLst/>
            <a:gdLst/>
            <a:ahLst/>
            <a:cxnLst/>
            <a:rect r="r" b="b" t="t" l="l"/>
            <a:pathLst>
              <a:path h="535424" w="535424">
                <a:moveTo>
                  <a:pt x="0" y="0"/>
                </a:moveTo>
                <a:lnTo>
                  <a:pt x="535424" y="0"/>
                </a:lnTo>
                <a:lnTo>
                  <a:pt x="535424" y="535424"/>
                </a:lnTo>
                <a:lnTo>
                  <a:pt x="0" y="5354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028700" y="2360857"/>
            <a:ext cx="7644780" cy="1740092"/>
          </a:xfrm>
          <a:prstGeom prst="rect">
            <a:avLst/>
          </a:prstGeom>
        </p:spPr>
        <p:txBody>
          <a:bodyPr anchor="t" rtlCol="false" tIns="0" lIns="0" bIns="0" rIns="0">
            <a:spAutoFit/>
          </a:bodyPr>
          <a:lstStyle/>
          <a:p>
            <a:pPr>
              <a:lnSpc>
                <a:spcPts val="13009"/>
              </a:lnSpc>
              <a:spcBef>
                <a:spcPct val="0"/>
              </a:spcBef>
            </a:pPr>
            <a:r>
              <a:rPr lang="en-US" sz="10841">
                <a:solidFill>
                  <a:srgbClr val="22856F"/>
                </a:solidFill>
                <a:latin typeface="Poppins Ultra-Bold"/>
              </a:rPr>
              <a:t>KAU SV</a:t>
            </a:r>
          </a:p>
        </p:txBody>
      </p:sp>
      <p:sp>
        <p:nvSpPr>
          <p:cNvPr name="TextBox 13" id="13"/>
          <p:cNvSpPr txBox="true"/>
          <p:nvPr/>
        </p:nvSpPr>
        <p:spPr>
          <a:xfrm rot="0">
            <a:off x="1028700" y="3678107"/>
            <a:ext cx="6614376" cy="1758588"/>
          </a:xfrm>
          <a:prstGeom prst="rect">
            <a:avLst/>
          </a:prstGeom>
        </p:spPr>
        <p:txBody>
          <a:bodyPr anchor="t" rtlCol="false" tIns="0" lIns="0" bIns="0" rIns="0">
            <a:spAutoFit/>
          </a:bodyPr>
          <a:lstStyle/>
          <a:p>
            <a:pPr>
              <a:lnSpc>
                <a:spcPts val="13009"/>
              </a:lnSpc>
              <a:spcBef>
                <a:spcPct val="0"/>
              </a:spcBef>
            </a:pPr>
            <a:r>
              <a:rPr lang="en-US" sz="10841">
                <a:solidFill>
                  <a:srgbClr val="222222"/>
                </a:solidFill>
                <a:latin typeface="Poppins Ultra-Bold"/>
              </a:rPr>
              <a:t>PROJECT</a:t>
            </a:r>
          </a:p>
        </p:txBody>
      </p:sp>
      <p:sp>
        <p:nvSpPr>
          <p:cNvPr name="TextBox 14" id="14"/>
          <p:cNvSpPr txBox="true"/>
          <p:nvPr/>
        </p:nvSpPr>
        <p:spPr>
          <a:xfrm rot="0">
            <a:off x="1028700" y="6574741"/>
            <a:ext cx="4830243" cy="2165643"/>
          </a:xfrm>
          <a:prstGeom prst="rect">
            <a:avLst/>
          </a:prstGeom>
        </p:spPr>
        <p:txBody>
          <a:bodyPr anchor="t" rtlCol="false" tIns="0" lIns="0" bIns="0" rIns="0">
            <a:spAutoFit/>
          </a:bodyPr>
          <a:lstStyle/>
          <a:p>
            <a:pPr>
              <a:lnSpc>
                <a:spcPts val="4208"/>
              </a:lnSpc>
            </a:pPr>
            <a:r>
              <a:rPr lang="en-US" sz="3506">
                <a:solidFill>
                  <a:srgbClr val="222222"/>
                </a:solidFill>
                <a:latin typeface="Poppins Medium"/>
              </a:rPr>
              <a:t>Presentation by:</a:t>
            </a:r>
          </a:p>
          <a:p>
            <a:pPr>
              <a:lnSpc>
                <a:spcPts val="4208"/>
              </a:lnSpc>
            </a:pPr>
            <a:r>
              <a:rPr lang="en-US" sz="3506">
                <a:solidFill>
                  <a:srgbClr val="222222"/>
                </a:solidFill>
                <a:latin typeface="Poppins Medium"/>
              </a:rPr>
              <a:t>Faisal Hussain</a:t>
            </a:r>
          </a:p>
          <a:p>
            <a:pPr>
              <a:lnSpc>
                <a:spcPts val="4208"/>
              </a:lnSpc>
            </a:pPr>
            <a:r>
              <a:rPr lang="en-US" sz="3506">
                <a:solidFill>
                  <a:srgbClr val="222222"/>
                </a:solidFill>
                <a:latin typeface="Poppins Medium"/>
              </a:rPr>
              <a:t>Abdullah Alharbi </a:t>
            </a:r>
          </a:p>
          <a:p>
            <a:pPr>
              <a:lnSpc>
                <a:spcPts val="4208"/>
              </a:lnSpc>
              <a:spcBef>
                <a:spcPct val="0"/>
              </a:spcBef>
            </a:pPr>
            <a:r>
              <a:rPr lang="en-US" sz="3506">
                <a:solidFill>
                  <a:srgbClr val="222222"/>
                </a:solidFill>
                <a:latin typeface="Poppins Medium"/>
              </a:rPr>
              <a:t>Amr Ashraf</a:t>
            </a:r>
          </a:p>
        </p:txBody>
      </p:sp>
      <p:sp>
        <p:nvSpPr>
          <p:cNvPr name="TextBox 15" id="15"/>
          <p:cNvSpPr txBox="true"/>
          <p:nvPr/>
        </p:nvSpPr>
        <p:spPr>
          <a:xfrm rot="0">
            <a:off x="1028700" y="5720725"/>
            <a:ext cx="4830243" cy="569986"/>
          </a:xfrm>
          <a:prstGeom prst="rect">
            <a:avLst/>
          </a:prstGeom>
        </p:spPr>
        <p:txBody>
          <a:bodyPr anchor="t" rtlCol="false" tIns="0" lIns="0" bIns="0" rIns="0">
            <a:spAutoFit/>
          </a:bodyPr>
          <a:lstStyle/>
          <a:p>
            <a:pPr>
              <a:lnSpc>
                <a:spcPts val="4208"/>
              </a:lnSpc>
              <a:spcBef>
                <a:spcPct val="0"/>
              </a:spcBef>
            </a:pPr>
            <a:r>
              <a:rPr lang="en-US" sz="3506">
                <a:solidFill>
                  <a:srgbClr val="222222"/>
                </a:solidFill>
                <a:latin typeface="Poppins Medium"/>
              </a:rPr>
              <a:t>2023/11/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666140"/>
            <a:ext cx="18288000" cy="3756909"/>
            <a:chOff x="0" y="0"/>
            <a:chExt cx="24384000" cy="5009212"/>
          </a:xfrm>
        </p:grpSpPr>
        <p:pic>
          <p:nvPicPr>
            <p:cNvPr name="Picture 3" id="3"/>
            <p:cNvPicPr>
              <a:picLocks noChangeAspect="true"/>
            </p:cNvPicPr>
            <p:nvPr/>
          </p:nvPicPr>
          <p:blipFill>
            <a:blip r:embed="rId2"/>
            <a:srcRect l="67" t="0" r="67" b="0"/>
            <a:stretch>
              <a:fillRect/>
            </a:stretch>
          </p:blipFill>
          <p:spPr>
            <a:xfrm flipH="false" flipV="false">
              <a:off x="0" y="0"/>
              <a:ext cx="24384000" cy="5009212"/>
            </a:xfrm>
            <a:prstGeom prst="rect">
              <a:avLst/>
            </a:prstGeom>
          </p:spPr>
        </p:pic>
      </p:grpSp>
      <p:grpSp>
        <p:nvGrpSpPr>
          <p:cNvPr name="Group 4" id="4"/>
          <p:cNvGrpSpPr/>
          <p:nvPr/>
        </p:nvGrpSpPr>
        <p:grpSpPr>
          <a:xfrm rot="0">
            <a:off x="-308068" y="2470697"/>
            <a:ext cx="18904137" cy="200698"/>
            <a:chOff x="0" y="0"/>
            <a:chExt cx="4978867" cy="52859"/>
          </a:xfrm>
        </p:grpSpPr>
        <p:sp>
          <p:nvSpPr>
            <p:cNvPr name="Freeform 5" id="5"/>
            <p:cNvSpPr/>
            <p:nvPr/>
          </p:nvSpPr>
          <p:spPr>
            <a:xfrm flipH="false" flipV="false" rot="0">
              <a:off x="0" y="0"/>
              <a:ext cx="4978867" cy="52859"/>
            </a:xfrm>
            <a:custGeom>
              <a:avLst/>
              <a:gdLst/>
              <a:ahLst/>
              <a:cxnLst/>
              <a:rect r="r" b="b" t="t" l="l"/>
              <a:pathLst>
                <a:path h="52859" w="4978867">
                  <a:moveTo>
                    <a:pt x="0" y="0"/>
                  </a:moveTo>
                  <a:lnTo>
                    <a:pt x="4978867" y="0"/>
                  </a:lnTo>
                  <a:lnTo>
                    <a:pt x="4978867" y="52859"/>
                  </a:lnTo>
                  <a:lnTo>
                    <a:pt x="0" y="52859"/>
                  </a:lnTo>
                  <a:close/>
                </a:path>
              </a:pathLst>
            </a:custGeom>
            <a:solidFill>
              <a:srgbClr val="22856F"/>
            </a:solidFill>
          </p:spPr>
        </p:sp>
        <p:sp>
          <p:nvSpPr>
            <p:cNvPr name="TextBox 6" id="6"/>
            <p:cNvSpPr txBox="true"/>
            <p:nvPr/>
          </p:nvSpPr>
          <p:spPr>
            <a:xfrm>
              <a:off x="0" y="-9525"/>
              <a:ext cx="4978867" cy="62384"/>
            </a:xfrm>
            <a:prstGeom prst="rect">
              <a:avLst/>
            </a:prstGeom>
          </p:spPr>
          <p:txBody>
            <a:bodyPr anchor="ctr" rtlCol="false" tIns="50800" lIns="50800" bIns="50800" rIns="50800"/>
            <a:lstStyle/>
            <a:p>
              <a:pPr algn="ctr">
                <a:lnSpc>
                  <a:spcPts val="2743"/>
                </a:lnSpc>
              </a:pPr>
            </a:p>
          </p:txBody>
        </p:sp>
      </p:grpSp>
      <p:sp>
        <p:nvSpPr>
          <p:cNvPr name="TextBox 7" id="7"/>
          <p:cNvSpPr txBox="true"/>
          <p:nvPr/>
        </p:nvSpPr>
        <p:spPr>
          <a:xfrm rot="0">
            <a:off x="569587" y="850156"/>
            <a:ext cx="8779032" cy="945955"/>
          </a:xfrm>
          <a:prstGeom prst="rect">
            <a:avLst/>
          </a:prstGeom>
        </p:spPr>
        <p:txBody>
          <a:bodyPr anchor="t" rtlCol="false" tIns="0" lIns="0" bIns="0" rIns="0">
            <a:spAutoFit/>
          </a:bodyPr>
          <a:lstStyle/>
          <a:p>
            <a:pPr>
              <a:lnSpc>
                <a:spcPts val="6858"/>
              </a:lnSpc>
            </a:pPr>
            <a:r>
              <a:rPr lang="en-US" sz="6234">
                <a:solidFill>
                  <a:srgbClr val="22856F"/>
                </a:solidFill>
                <a:latin typeface="Poppins Ultra-Bold"/>
              </a:rPr>
              <a:t>Organizational chart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88225" y="6987381"/>
            <a:ext cx="15564945" cy="8028055"/>
          </a:xfrm>
          <a:custGeom>
            <a:avLst/>
            <a:gdLst/>
            <a:ahLst/>
            <a:cxnLst/>
            <a:rect r="r" b="b" t="t" l="l"/>
            <a:pathLst>
              <a:path h="8028055" w="15564945">
                <a:moveTo>
                  <a:pt x="0" y="0"/>
                </a:moveTo>
                <a:lnTo>
                  <a:pt x="15564945" y="0"/>
                </a:lnTo>
                <a:lnTo>
                  <a:pt x="15564945" y="8028055"/>
                </a:lnTo>
                <a:lnTo>
                  <a:pt x="0" y="8028055"/>
                </a:lnTo>
                <a:lnTo>
                  <a:pt x="0" y="0"/>
                </a:lnTo>
                <a:close/>
              </a:path>
            </a:pathLst>
          </a:custGeom>
          <a:blipFill>
            <a:blip r:embed="rId2">
              <a:extLst>
                <a:ext uri="{96DAC541-7B7A-43D3-8B79-37D633B846F1}">
                  <asvg:svgBlip xmlns:asvg="http://schemas.microsoft.com/office/drawing/2016/SVG/main" r:embed="rId3"/>
                </a:ext>
              </a:extLst>
            </a:blip>
            <a:stretch>
              <a:fillRect l="0" t="-13863" r="-1255" b="0"/>
            </a:stretch>
          </a:blipFill>
        </p:spPr>
      </p:sp>
      <p:sp>
        <p:nvSpPr>
          <p:cNvPr name="Freeform 3" id="3"/>
          <p:cNvSpPr/>
          <p:nvPr/>
        </p:nvSpPr>
        <p:spPr>
          <a:xfrm flipH="false" flipV="false" rot="0">
            <a:off x="2981765" y="5926019"/>
            <a:ext cx="5075389" cy="5075389"/>
          </a:xfrm>
          <a:custGeom>
            <a:avLst/>
            <a:gdLst/>
            <a:ahLst/>
            <a:cxnLst/>
            <a:rect r="r" b="b" t="t" l="l"/>
            <a:pathLst>
              <a:path h="5075389" w="5075389">
                <a:moveTo>
                  <a:pt x="0" y="0"/>
                </a:moveTo>
                <a:lnTo>
                  <a:pt x="5075389" y="0"/>
                </a:lnTo>
                <a:lnTo>
                  <a:pt x="5075389" y="5075390"/>
                </a:lnTo>
                <a:lnTo>
                  <a:pt x="0" y="5075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18015" y="1973292"/>
            <a:ext cx="10608467" cy="1060846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6D53"/>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Freeform 7" id="7"/>
          <p:cNvSpPr/>
          <p:nvPr/>
        </p:nvSpPr>
        <p:spPr>
          <a:xfrm flipH="false" flipV="false" rot="0">
            <a:off x="10481272" y="6461569"/>
            <a:ext cx="5075389" cy="5075389"/>
          </a:xfrm>
          <a:custGeom>
            <a:avLst/>
            <a:gdLst/>
            <a:ahLst/>
            <a:cxnLst/>
            <a:rect r="r" b="b" t="t" l="l"/>
            <a:pathLst>
              <a:path h="5075389" w="5075389">
                <a:moveTo>
                  <a:pt x="0" y="0"/>
                </a:moveTo>
                <a:lnTo>
                  <a:pt x="5075389" y="0"/>
                </a:lnTo>
                <a:lnTo>
                  <a:pt x="5075389" y="5075389"/>
                </a:lnTo>
                <a:lnTo>
                  <a:pt x="0" y="5075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8896126" y="910956"/>
            <a:ext cx="11309889" cy="11717990"/>
            <a:chOff x="0" y="0"/>
            <a:chExt cx="784493" cy="812800"/>
          </a:xfrm>
        </p:grpSpPr>
        <p:sp>
          <p:nvSpPr>
            <p:cNvPr name="Freeform 9" id="9"/>
            <p:cNvSpPr/>
            <p:nvPr/>
          </p:nvSpPr>
          <p:spPr>
            <a:xfrm flipH="false" flipV="false" rot="0">
              <a:off x="0" y="0"/>
              <a:ext cx="784493" cy="812800"/>
            </a:xfrm>
            <a:custGeom>
              <a:avLst/>
              <a:gdLst/>
              <a:ahLst/>
              <a:cxnLst/>
              <a:rect r="r" b="b" t="t" l="l"/>
              <a:pathLst>
                <a:path h="812800" w="784493">
                  <a:moveTo>
                    <a:pt x="392246" y="0"/>
                  </a:moveTo>
                  <a:cubicBezTo>
                    <a:pt x="175615" y="0"/>
                    <a:pt x="0" y="181951"/>
                    <a:pt x="0" y="406400"/>
                  </a:cubicBezTo>
                  <a:cubicBezTo>
                    <a:pt x="0" y="630849"/>
                    <a:pt x="175615" y="812800"/>
                    <a:pt x="392246" y="812800"/>
                  </a:cubicBezTo>
                  <a:cubicBezTo>
                    <a:pt x="608878" y="812800"/>
                    <a:pt x="784493" y="630849"/>
                    <a:pt x="784493" y="406400"/>
                  </a:cubicBezTo>
                  <a:cubicBezTo>
                    <a:pt x="784493" y="181951"/>
                    <a:pt x="608878" y="0"/>
                    <a:pt x="392246" y="0"/>
                  </a:cubicBezTo>
                  <a:close/>
                </a:path>
              </a:pathLst>
            </a:custGeom>
            <a:solidFill>
              <a:srgbClr val="026D53"/>
            </a:solidFill>
          </p:spPr>
        </p:sp>
        <p:sp>
          <p:nvSpPr>
            <p:cNvPr name="TextBox 10" id="10"/>
            <p:cNvSpPr txBox="true"/>
            <p:nvPr/>
          </p:nvSpPr>
          <p:spPr>
            <a:xfrm>
              <a:off x="73546" y="66675"/>
              <a:ext cx="637400" cy="669925"/>
            </a:xfrm>
            <a:prstGeom prst="rect">
              <a:avLst/>
            </a:prstGeom>
          </p:spPr>
          <p:txBody>
            <a:bodyPr anchor="ctr" rtlCol="false" tIns="50800" lIns="50800" bIns="50800" rIns="50800"/>
            <a:lstStyle/>
            <a:p>
              <a:pPr algn="ctr">
                <a:lnSpc>
                  <a:spcPts val="2743"/>
                </a:lnSpc>
              </a:pPr>
            </a:p>
          </p:txBody>
        </p:sp>
      </p:grpSp>
      <p:sp>
        <p:nvSpPr>
          <p:cNvPr name="Freeform 11" id="11"/>
          <p:cNvSpPr/>
          <p:nvPr/>
        </p:nvSpPr>
        <p:spPr>
          <a:xfrm flipH="false" flipV="false" rot="0">
            <a:off x="9649652" y="4238898"/>
            <a:ext cx="8442092" cy="3754480"/>
          </a:xfrm>
          <a:custGeom>
            <a:avLst/>
            <a:gdLst/>
            <a:ahLst/>
            <a:cxnLst/>
            <a:rect r="r" b="b" t="t" l="l"/>
            <a:pathLst>
              <a:path h="3754480" w="8442092">
                <a:moveTo>
                  <a:pt x="0" y="0"/>
                </a:moveTo>
                <a:lnTo>
                  <a:pt x="8442091" y="0"/>
                </a:lnTo>
                <a:lnTo>
                  <a:pt x="8442091" y="3754481"/>
                </a:lnTo>
                <a:lnTo>
                  <a:pt x="0" y="3754481"/>
                </a:lnTo>
                <a:lnTo>
                  <a:pt x="0" y="0"/>
                </a:lnTo>
                <a:close/>
              </a:path>
            </a:pathLst>
          </a:custGeom>
          <a:blipFill>
            <a:blip r:embed="rId6"/>
            <a:stretch>
              <a:fillRect l="0" t="0" r="0" b="0"/>
            </a:stretch>
          </a:blipFill>
        </p:spPr>
      </p:sp>
      <p:sp>
        <p:nvSpPr>
          <p:cNvPr name="Freeform 12" id="12"/>
          <p:cNvSpPr/>
          <p:nvPr/>
        </p:nvSpPr>
        <p:spPr>
          <a:xfrm flipH="false" flipV="false" rot="0">
            <a:off x="645689" y="3688680"/>
            <a:ext cx="6410317" cy="5569620"/>
          </a:xfrm>
          <a:custGeom>
            <a:avLst/>
            <a:gdLst/>
            <a:ahLst/>
            <a:cxnLst/>
            <a:rect r="r" b="b" t="t" l="l"/>
            <a:pathLst>
              <a:path h="5569620" w="6410317">
                <a:moveTo>
                  <a:pt x="0" y="0"/>
                </a:moveTo>
                <a:lnTo>
                  <a:pt x="6410317" y="0"/>
                </a:lnTo>
                <a:lnTo>
                  <a:pt x="6410317" y="5569620"/>
                </a:lnTo>
                <a:lnTo>
                  <a:pt x="0" y="5569620"/>
                </a:lnTo>
                <a:lnTo>
                  <a:pt x="0" y="0"/>
                </a:lnTo>
                <a:close/>
              </a:path>
            </a:pathLst>
          </a:custGeom>
          <a:blipFill>
            <a:blip r:embed="rId7"/>
            <a:stretch>
              <a:fillRect l="0" t="0" r="0" b="0"/>
            </a:stretch>
          </a:blipFill>
        </p:spPr>
      </p:sp>
      <p:sp>
        <p:nvSpPr>
          <p:cNvPr name="TextBox 13" id="13"/>
          <p:cNvSpPr txBox="true"/>
          <p:nvPr/>
        </p:nvSpPr>
        <p:spPr>
          <a:xfrm rot="0">
            <a:off x="-963312" y="514027"/>
            <a:ext cx="14834009" cy="936002"/>
          </a:xfrm>
          <a:prstGeom prst="rect">
            <a:avLst/>
          </a:prstGeom>
        </p:spPr>
        <p:txBody>
          <a:bodyPr anchor="t" rtlCol="false" tIns="0" lIns="0" bIns="0" rIns="0">
            <a:spAutoFit/>
          </a:bodyPr>
          <a:lstStyle/>
          <a:p>
            <a:pPr algn="ctr">
              <a:lnSpc>
                <a:spcPts val="6821"/>
              </a:lnSpc>
            </a:pPr>
            <a:r>
              <a:rPr lang="en-US" sz="6200">
                <a:solidFill>
                  <a:srgbClr val="22856F"/>
                </a:solidFill>
                <a:latin typeface="Poppins Ultra-Bold"/>
              </a:rPr>
              <a:t>Organizational Histogram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127" y="1976664"/>
            <a:ext cx="10413610" cy="7535636"/>
          </a:xfrm>
          <a:custGeom>
            <a:avLst/>
            <a:gdLst/>
            <a:ahLst/>
            <a:cxnLst/>
            <a:rect r="r" b="b" t="t" l="l"/>
            <a:pathLst>
              <a:path h="7535636" w="10413610">
                <a:moveTo>
                  <a:pt x="0" y="0"/>
                </a:moveTo>
                <a:lnTo>
                  <a:pt x="10413609" y="0"/>
                </a:lnTo>
                <a:lnTo>
                  <a:pt x="10413609" y="7535636"/>
                </a:lnTo>
                <a:lnTo>
                  <a:pt x="0" y="7535636"/>
                </a:lnTo>
                <a:lnTo>
                  <a:pt x="0" y="0"/>
                </a:lnTo>
                <a:close/>
              </a:path>
            </a:pathLst>
          </a:custGeom>
          <a:blipFill>
            <a:blip r:embed="rId4"/>
            <a:stretch>
              <a:fillRect l="0" t="-406" r="0" b="-406"/>
            </a:stretch>
          </a:blipFill>
        </p:spPr>
      </p:sp>
      <p:sp>
        <p:nvSpPr>
          <p:cNvPr name="TextBox 4" id="4"/>
          <p:cNvSpPr txBox="true"/>
          <p:nvPr/>
        </p:nvSpPr>
        <p:spPr>
          <a:xfrm rot="0">
            <a:off x="1028700" y="723712"/>
            <a:ext cx="12505871" cy="968927"/>
          </a:xfrm>
          <a:prstGeom prst="rect">
            <a:avLst/>
          </a:prstGeom>
        </p:spPr>
        <p:txBody>
          <a:bodyPr anchor="t" rtlCol="false" tIns="0" lIns="0" bIns="0" rIns="0">
            <a:spAutoFit/>
          </a:bodyPr>
          <a:lstStyle/>
          <a:p>
            <a:pPr>
              <a:lnSpc>
                <a:spcPts val="7314"/>
              </a:lnSpc>
              <a:spcBef>
                <a:spcPct val="0"/>
              </a:spcBef>
            </a:pPr>
            <a:r>
              <a:rPr lang="en-US" sz="6095">
                <a:solidFill>
                  <a:srgbClr val="026D53"/>
                </a:solidFill>
                <a:latin typeface="Poppins Heavy"/>
              </a:rPr>
              <a:t>Major Project Milestones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24583" y="0"/>
            <a:ext cx="4462489" cy="11261803"/>
          </a:xfrm>
          <a:custGeom>
            <a:avLst/>
            <a:gdLst/>
            <a:ahLst/>
            <a:cxnLst/>
            <a:rect r="r" b="b" t="t" l="l"/>
            <a:pathLst>
              <a:path h="11261803" w="4462489">
                <a:moveTo>
                  <a:pt x="0" y="0"/>
                </a:moveTo>
                <a:lnTo>
                  <a:pt x="4462490" y="0"/>
                </a:lnTo>
                <a:lnTo>
                  <a:pt x="4462490" y="11261803"/>
                </a:lnTo>
                <a:lnTo>
                  <a:pt x="0" y="112618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8887" y="1976664"/>
            <a:ext cx="14242019" cy="7535636"/>
          </a:xfrm>
          <a:custGeom>
            <a:avLst/>
            <a:gdLst/>
            <a:ahLst/>
            <a:cxnLst/>
            <a:rect r="r" b="b" t="t" l="l"/>
            <a:pathLst>
              <a:path h="7535636" w="14242019">
                <a:moveTo>
                  <a:pt x="0" y="0"/>
                </a:moveTo>
                <a:lnTo>
                  <a:pt x="14242019" y="0"/>
                </a:lnTo>
                <a:lnTo>
                  <a:pt x="14242019" y="7535636"/>
                </a:lnTo>
                <a:lnTo>
                  <a:pt x="0" y="7535636"/>
                </a:lnTo>
                <a:lnTo>
                  <a:pt x="0" y="0"/>
                </a:lnTo>
                <a:close/>
              </a:path>
            </a:pathLst>
          </a:custGeom>
          <a:blipFill>
            <a:blip r:embed="rId4"/>
            <a:stretch>
              <a:fillRect l="0" t="-413" r="0" b="-413"/>
            </a:stretch>
          </a:blipFill>
        </p:spPr>
      </p:sp>
      <p:sp>
        <p:nvSpPr>
          <p:cNvPr name="TextBox 4" id="4"/>
          <p:cNvSpPr txBox="true"/>
          <p:nvPr/>
        </p:nvSpPr>
        <p:spPr>
          <a:xfrm rot="0">
            <a:off x="1028700" y="723712"/>
            <a:ext cx="12505871" cy="968927"/>
          </a:xfrm>
          <a:prstGeom prst="rect">
            <a:avLst/>
          </a:prstGeom>
        </p:spPr>
        <p:txBody>
          <a:bodyPr anchor="t" rtlCol="false" tIns="0" lIns="0" bIns="0" rIns="0">
            <a:spAutoFit/>
          </a:bodyPr>
          <a:lstStyle/>
          <a:p>
            <a:pPr>
              <a:lnSpc>
                <a:spcPts val="7314"/>
              </a:lnSpc>
              <a:spcBef>
                <a:spcPct val="0"/>
              </a:spcBef>
            </a:pPr>
            <a:r>
              <a:rPr lang="en-US" sz="6095">
                <a:solidFill>
                  <a:srgbClr val="026D53"/>
                </a:solidFill>
                <a:latin typeface="Poppins Heavy"/>
              </a:rPr>
              <a:t>Detailed project schedule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40734">
            <a:off x="5645811" y="494838"/>
            <a:ext cx="7410857" cy="18702479"/>
          </a:xfrm>
          <a:custGeom>
            <a:avLst/>
            <a:gdLst/>
            <a:ahLst/>
            <a:cxnLst/>
            <a:rect r="r" b="b" t="t" l="l"/>
            <a:pathLst>
              <a:path h="18702479" w="7410857">
                <a:moveTo>
                  <a:pt x="0" y="0"/>
                </a:moveTo>
                <a:lnTo>
                  <a:pt x="7410857" y="0"/>
                </a:lnTo>
                <a:lnTo>
                  <a:pt x="7410857" y="18702479"/>
                </a:lnTo>
                <a:lnTo>
                  <a:pt x="0" y="18702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4929" y="1987913"/>
            <a:ext cx="17118142" cy="5432680"/>
          </a:xfrm>
          <a:custGeom>
            <a:avLst/>
            <a:gdLst/>
            <a:ahLst/>
            <a:cxnLst/>
            <a:rect r="r" b="b" t="t" l="l"/>
            <a:pathLst>
              <a:path h="5432680" w="17118142">
                <a:moveTo>
                  <a:pt x="0" y="0"/>
                </a:moveTo>
                <a:lnTo>
                  <a:pt x="17118142" y="0"/>
                </a:lnTo>
                <a:lnTo>
                  <a:pt x="17118142" y="5432680"/>
                </a:lnTo>
                <a:lnTo>
                  <a:pt x="0" y="5432680"/>
                </a:lnTo>
                <a:lnTo>
                  <a:pt x="0" y="0"/>
                </a:lnTo>
                <a:close/>
              </a:path>
            </a:pathLst>
          </a:custGeom>
          <a:blipFill>
            <a:blip r:embed="rId4"/>
            <a:stretch>
              <a:fillRect l="0" t="0" r="0" b="-177"/>
            </a:stretch>
          </a:blipFill>
        </p:spPr>
      </p:sp>
      <p:sp>
        <p:nvSpPr>
          <p:cNvPr name="TextBox 4" id="4"/>
          <p:cNvSpPr txBox="true"/>
          <p:nvPr/>
        </p:nvSpPr>
        <p:spPr>
          <a:xfrm rot="0">
            <a:off x="1028700" y="723712"/>
            <a:ext cx="12505871" cy="968927"/>
          </a:xfrm>
          <a:prstGeom prst="rect">
            <a:avLst/>
          </a:prstGeom>
        </p:spPr>
        <p:txBody>
          <a:bodyPr anchor="t" rtlCol="false" tIns="0" lIns="0" bIns="0" rIns="0">
            <a:spAutoFit/>
          </a:bodyPr>
          <a:lstStyle/>
          <a:p>
            <a:pPr>
              <a:lnSpc>
                <a:spcPts val="7314"/>
              </a:lnSpc>
              <a:spcBef>
                <a:spcPct val="0"/>
              </a:spcBef>
            </a:pPr>
            <a:r>
              <a:rPr lang="en-US" sz="6095">
                <a:solidFill>
                  <a:srgbClr val="026D53"/>
                </a:solidFill>
                <a:latin typeface="Poppins Heavy"/>
              </a:rPr>
              <a:t>Detailed project schedule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97143" y="-185159"/>
            <a:ext cx="9073611" cy="13259905"/>
          </a:xfrm>
          <a:custGeom>
            <a:avLst/>
            <a:gdLst/>
            <a:ahLst/>
            <a:cxnLst/>
            <a:rect r="r" b="b" t="t" l="l"/>
            <a:pathLst>
              <a:path h="13259905" w="9073611">
                <a:moveTo>
                  <a:pt x="0" y="0"/>
                </a:moveTo>
                <a:lnTo>
                  <a:pt x="9073611" y="0"/>
                </a:lnTo>
                <a:lnTo>
                  <a:pt x="9073611" y="13259905"/>
                </a:lnTo>
                <a:lnTo>
                  <a:pt x="0" y="13259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207728"/>
            <a:ext cx="10152844" cy="2419350"/>
          </a:xfrm>
          <a:prstGeom prst="rect">
            <a:avLst/>
          </a:prstGeom>
        </p:spPr>
        <p:txBody>
          <a:bodyPr anchor="t" rtlCol="false" tIns="0" lIns="0" bIns="0" rIns="0">
            <a:spAutoFit/>
          </a:bodyPr>
          <a:lstStyle/>
          <a:p>
            <a:pPr algn="just">
              <a:lnSpc>
                <a:spcPts val="3757"/>
              </a:lnSpc>
              <a:spcBef>
                <a:spcPct val="0"/>
              </a:spcBef>
            </a:pPr>
            <a:r>
              <a:rPr lang="en-US" sz="3131">
                <a:solidFill>
                  <a:srgbClr val="222222"/>
                </a:solidFill>
                <a:latin typeface="Poppins Medium"/>
              </a:rPr>
              <a:t>The sports village is an important part of the King Abdulaziz university since it holds all physical activities, for an important facility it needs an app to maximize the efficiency and connection between the visitor and host</a:t>
            </a:r>
          </a:p>
        </p:txBody>
      </p:sp>
      <p:sp>
        <p:nvSpPr>
          <p:cNvPr name="TextBox 4" id="4"/>
          <p:cNvSpPr txBox="true"/>
          <p:nvPr/>
        </p:nvSpPr>
        <p:spPr>
          <a:xfrm rot="0">
            <a:off x="1028700" y="1202189"/>
            <a:ext cx="6215601" cy="2430155"/>
          </a:xfrm>
          <a:prstGeom prst="rect">
            <a:avLst/>
          </a:prstGeom>
        </p:spPr>
        <p:txBody>
          <a:bodyPr anchor="t" rtlCol="false" tIns="0" lIns="0" bIns="0" rIns="0">
            <a:spAutoFit/>
          </a:bodyPr>
          <a:lstStyle/>
          <a:p>
            <a:pPr>
              <a:lnSpc>
                <a:spcPts val="9185"/>
              </a:lnSpc>
            </a:pPr>
            <a:r>
              <a:rPr lang="en-US" sz="8350">
                <a:solidFill>
                  <a:srgbClr val="026D53"/>
                </a:solidFill>
                <a:latin typeface="Poppins Ultra-Bold"/>
              </a:rPr>
              <a:t>Purpose of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79863" y="2002718"/>
            <a:ext cx="10239473" cy="10114429"/>
            <a:chOff x="0" y="0"/>
            <a:chExt cx="822849" cy="812800"/>
          </a:xfrm>
        </p:grpSpPr>
        <p:sp>
          <p:nvSpPr>
            <p:cNvPr name="Freeform 3" id="3"/>
            <p:cNvSpPr/>
            <p:nvPr/>
          </p:nvSpPr>
          <p:spPr>
            <a:xfrm flipH="false" flipV="false" rot="0">
              <a:off x="0" y="0"/>
              <a:ext cx="822849" cy="812800"/>
            </a:xfrm>
            <a:custGeom>
              <a:avLst/>
              <a:gdLst/>
              <a:ahLst/>
              <a:cxnLst/>
              <a:rect r="r" b="b" t="t" l="l"/>
              <a:pathLst>
                <a:path h="812800" w="822849">
                  <a:moveTo>
                    <a:pt x="411424" y="0"/>
                  </a:moveTo>
                  <a:cubicBezTo>
                    <a:pt x="184201" y="0"/>
                    <a:pt x="0" y="181951"/>
                    <a:pt x="0" y="406400"/>
                  </a:cubicBezTo>
                  <a:cubicBezTo>
                    <a:pt x="0" y="630849"/>
                    <a:pt x="184201" y="812800"/>
                    <a:pt x="411424" y="812800"/>
                  </a:cubicBezTo>
                  <a:cubicBezTo>
                    <a:pt x="638648" y="812800"/>
                    <a:pt x="822849" y="630849"/>
                    <a:pt x="822849" y="406400"/>
                  </a:cubicBezTo>
                  <a:cubicBezTo>
                    <a:pt x="822849" y="181951"/>
                    <a:pt x="638648" y="0"/>
                    <a:pt x="411424" y="0"/>
                  </a:cubicBezTo>
                  <a:close/>
                </a:path>
              </a:pathLst>
            </a:custGeom>
            <a:solidFill>
              <a:srgbClr val="22856F"/>
            </a:solidFill>
          </p:spPr>
        </p:sp>
        <p:sp>
          <p:nvSpPr>
            <p:cNvPr name="TextBox 4" id="4"/>
            <p:cNvSpPr txBox="true"/>
            <p:nvPr/>
          </p:nvSpPr>
          <p:spPr>
            <a:xfrm>
              <a:off x="77142" y="66675"/>
              <a:ext cx="668564" cy="669925"/>
            </a:xfrm>
            <a:prstGeom prst="rect">
              <a:avLst/>
            </a:prstGeom>
          </p:spPr>
          <p:txBody>
            <a:bodyPr anchor="ctr" rtlCol="false" tIns="50800" lIns="50800" bIns="50800" rIns="50800"/>
            <a:lstStyle/>
            <a:p>
              <a:pPr algn="ctr">
                <a:lnSpc>
                  <a:spcPts val="2743"/>
                </a:lnSpc>
              </a:pPr>
            </a:p>
          </p:txBody>
        </p:sp>
      </p:grpSp>
      <p:grpSp>
        <p:nvGrpSpPr>
          <p:cNvPr name="Group 5" id="5"/>
          <p:cNvGrpSpPr/>
          <p:nvPr/>
        </p:nvGrpSpPr>
        <p:grpSpPr>
          <a:xfrm rot="0">
            <a:off x="1028700" y="-830954"/>
            <a:ext cx="5974454" cy="59744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6D53"/>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grpSp>
        <p:nvGrpSpPr>
          <p:cNvPr name="Group 8" id="8"/>
          <p:cNvGrpSpPr>
            <a:grpSpLocks noChangeAspect="true"/>
          </p:cNvGrpSpPr>
          <p:nvPr/>
        </p:nvGrpSpPr>
        <p:grpSpPr>
          <a:xfrm rot="0">
            <a:off x="-3194413" y="-356531"/>
            <a:ext cx="9418836" cy="9418798"/>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864" t="0" r="-4999" b="0"/>
              </a:stretch>
            </a:blipFill>
          </p:spPr>
        </p:sp>
      </p:grpSp>
      <p:sp>
        <p:nvSpPr>
          <p:cNvPr name="Freeform 10" id="10"/>
          <p:cNvSpPr/>
          <p:nvPr/>
        </p:nvSpPr>
        <p:spPr>
          <a:xfrm flipH="false" flipV="false" rot="0">
            <a:off x="8981730" y="2707761"/>
            <a:ext cx="6421338" cy="1340454"/>
          </a:xfrm>
          <a:custGeom>
            <a:avLst/>
            <a:gdLst/>
            <a:ahLst/>
            <a:cxnLst/>
            <a:rect r="r" b="b" t="t" l="l"/>
            <a:pathLst>
              <a:path h="1340454" w="6421338">
                <a:moveTo>
                  <a:pt x="0" y="0"/>
                </a:moveTo>
                <a:lnTo>
                  <a:pt x="6421339" y="0"/>
                </a:lnTo>
                <a:lnTo>
                  <a:pt x="6421339" y="1340454"/>
                </a:lnTo>
                <a:lnTo>
                  <a:pt x="0" y="1340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981730" y="4241428"/>
            <a:ext cx="6421338" cy="1340454"/>
          </a:xfrm>
          <a:custGeom>
            <a:avLst/>
            <a:gdLst/>
            <a:ahLst/>
            <a:cxnLst/>
            <a:rect r="r" b="b" t="t" l="l"/>
            <a:pathLst>
              <a:path h="1340454" w="6421338">
                <a:moveTo>
                  <a:pt x="0" y="0"/>
                </a:moveTo>
                <a:lnTo>
                  <a:pt x="6421339" y="0"/>
                </a:lnTo>
                <a:lnTo>
                  <a:pt x="6421339" y="1340454"/>
                </a:lnTo>
                <a:lnTo>
                  <a:pt x="0" y="1340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981730" y="5774188"/>
            <a:ext cx="6421338" cy="1340454"/>
          </a:xfrm>
          <a:custGeom>
            <a:avLst/>
            <a:gdLst/>
            <a:ahLst/>
            <a:cxnLst/>
            <a:rect r="r" b="b" t="t" l="l"/>
            <a:pathLst>
              <a:path h="1340454" w="6421338">
                <a:moveTo>
                  <a:pt x="0" y="0"/>
                </a:moveTo>
                <a:lnTo>
                  <a:pt x="6421339" y="0"/>
                </a:lnTo>
                <a:lnTo>
                  <a:pt x="6421339" y="1340454"/>
                </a:lnTo>
                <a:lnTo>
                  <a:pt x="0" y="1340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981730" y="7246560"/>
            <a:ext cx="6421338" cy="1340454"/>
          </a:xfrm>
          <a:custGeom>
            <a:avLst/>
            <a:gdLst/>
            <a:ahLst/>
            <a:cxnLst/>
            <a:rect r="r" b="b" t="t" l="l"/>
            <a:pathLst>
              <a:path h="1340454" w="6421338">
                <a:moveTo>
                  <a:pt x="0" y="0"/>
                </a:moveTo>
                <a:lnTo>
                  <a:pt x="6421339" y="0"/>
                </a:lnTo>
                <a:lnTo>
                  <a:pt x="6421339" y="1340454"/>
                </a:lnTo>
                <a:lnTo>
                  <a:pt x="0" y="1340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440301" y="3098399"/>
            <a:ext cx="535071" cy="583184"/>
          </a:xfrm>
          <a:custGeom>
            <a:avLst/>
            <a:gdLst/>
            <a:ahLst/>
            <a:cxnLst/>
            <a:rect r="r" b="b" t="t" l="l"/>
            <a:pathLst>
              <a:path h="583184" w="535071">
                <a:moveTo>
                  <a:pt x="0" y="0"/>
                </a:moveTo>
                <a:lnTo>
                  <a:pt x="535071" y="0"/>
                </a:lnTo>
                <a:lnTo>
                  <a:pt x="535071" y="583183"/>
                </a:lnTo>
                <a:lnTo>
                  <a:pt x="0" y="583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440301" y="4665015"/>
            <a:ext cx="535071" cy="583184"/>
          </a:xfrm>
          <a:custGeom>
            <a:avLst/>
            <a:gdLst/>
            <a:ahLst/>
            <a:cxnLst/>
            <a:rect r="r" b="b" t="t" l="l"/>
            <a:pathLst>
              <a:path h="583184" w="535071">
                <a:moveTo>
                  <a:pt x="0" y="0"/>
                </a:moveTo>
                <a:lnTo>
                  <a:pt x="535071" y="0"/>
                </a:lnTo>
                <a:lnTo>
                  <a:pt x="535071" y="583184"/>
                </a:lnTo>
                <a:lnTo>
                  <a:pt x="0" y="583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440301" y="6218577"/>
            <a:ext cx="535071" cy="583184"/>
          </a:xfrm>
          <a:custGeom>
            <a:avLst/>
            <a:gdLst/>
            <a:ahLst/>
            <a:cxnLst/>
            <a:rect r="r" b="b" t="t" l="l"/>
            <a:pathLst>
              <a:path h="583184" w="535071">
                <a:moveTo>
                  <a:pt x="0" y="0"/>
                </a:moveTo>
                <a:lnTo>
                  <a:pt x="535071" y="0"/>
                </a:lnTo>
                <a:lnTo>
                  <a:pt x="535071" y="583184"/>
                </a:lnTo>
                <a:lnTo>
                  <a:pt x="0" y="583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430776" y="7648042"/>
            <a:ext cx="535071" cy="583184"/>
          </a:xfrm>
          <a:custGeom>
            <a:avLst/>
            <a:gdLst/>
            <a:ahLst/>
            <a:cxnLst/>
            <a:rect r="r" b="b" t="t" l="l"/>
            <a:pathLst>
              <a:path h="583184" w="535071">
                <a:moveTo>
                  <a:pt x="0" y="0"/>
                </a:moveTo>
                <a:lnTo>
                  <a:pt x="535071" y="0"/>
                </a:lnTo>
                <a:lnTo>
                  <a:pt x="535071" y="583184"/>
                </a:lnTo>
                <a:lnTo>
                  <a:pt x="0" y="583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393926" y="672639"/>
            <a:ext cx="9596947" cy="1016563"/>
          </a:xfrm>
          <a:prstGeom prst="rect">
            <a:avLst/>
          </a:prstGeom>
        </p:spPr>
        <p:txBody>
          <a:bodyPr anchor="t" rtlCol="false" tIns="0" lIns="0" bIns="0" rIns="0">
            <a:spAutoFit/>
          </a:bodyPr>
          <a:lstStyle/>
          <a:p>
            <a:pPr>
              <a:lnSpc>
                <a:spcPts val="7370"/>
              </a:lnSpc>
            </a:pPr>
            <a:r>
              <a:rPr lang="en-US" sz="6700">
                <a:solidFill>
                  <a:srgbClr val="22856F"/>
                </a:solidFill>
                <a:latin typeface="Poppins Ultra-Bold"/>
              </a:rPr>
              <a:t>Goals and Objectives</a:t>
            </a:r>
          </a:p>
        </p:txBody>
      </p:sp>
      <p:sp>
        <p:nvSpPr>
          <p:cNvPr name="TextBox 19" id="19"/>
          <p:cNvSpPr txBox="true"/>
          <p:nvPr/>
        </p:nvSpPr>
        <p:spPr>
          <a:xfrm rot="0">
            <a:off x="10422029" y="3102773"/>
            <a:ext cx="3663401" cy="521855"/>
          </a:xfrm>
          <a:prstGeom prst="rect">
            <a:avLst/>
          </a:prstGeom>
        </p:spPr>
        <p:txBody>
          <a:bodyPr anchor="t" rtlCol="false" tIns="0" lIns="0" bIns="0" rIns="0">
            <a:spAutoFit/>
          </a:bodyPr>
          <a:lstStyle/>
          <a:p>
            <a:pPr>
              <a:lnSpc>
                <a:spcPts val="3973"/>
              </a:lnSpc>
              <a:spcBef>
                <a:spcPct val="0"/>
              </a:spcBef>
            </a:pPr>
            <a:r>
              <a:rPr lang="en-US" sz="3311">
                <a:solidFill>
                  <a:srgbClr val="F9FEFF"/>
                </a:solidFill>
                <a:latin typeface="Poppins Medium"/>
              </a:rPr>
              <a:t>Easy to apply</a:t>
            </a:r>
          </a:p>
        </p:txBody>
      </p:sp>
      <p:sp>
        <p:nvSpPr>
          <p:cNvPr name="TextBox 20" id="20"/>
          <p:cNvSpPr txBox="true"/>
          <p:nvPr/>
        </p:nvSpPr>
        <p:spPr>
          <a:xfrm rot="0">
            <a:off x="10422029" y="4636440"/>
            <a:ext cx="4596000" cy="521855"/>
          </a:xfrm>
          <a:prstGeom prst="rect">
            <a:avLst/>
          </a:prstGeom>
        </p:spPr>
        <p:txBody>
          <a:bodyPr anchor="t" rtlCol="false" tIns="0" lIns="0" bIns="0" rIns="0">
            <a:spAutoFit/>
          </a:bodyPr>
          <a:lstStyle/>
          <a:p>
            <a:pPr>
              <a:lnSpc>
                <a:spcPts val="3973"/>
              </a:lnSpc>
              <a:spcBef>
                <a:spcPct val="0"/>
              </a:spcBef>
            </a:pPr>
            <a:r>
              <a:rPr lang="en-US" sz="3311">
                <a:solidFill>
                  <a:srgbClr val="F9FEFF"/>
                </a:solidFill>
                <a:latin typeface="Poppins Medium"/>
              </a:rPr>
              <a:t>Arrange events</a:t>
            </a:r>
          </a:p>
        </p:txBody>
      </p:sp>
      <p:sp>
        <p:nvSpPr>
          <p:cNvPr name="TextBox 21" id="21"/>
          <p:cNvSpPr txBox="true"/>
          <p:nvPr/>
        </p:nvSpPr>
        <p:spPr>
          <a:xfrm rot="0">
            <a:off x="10422029" y="6234954"/>
            <a:ext cx="3663401" cy="521855"/>
          </a:xfrm>
          <a:prstGeom prst="rect">
            <a:avLst/>
          </a:prstGeom>
        </p:spPr>
        <p:txBody>
          <a:bodyPr anchor="t" rtlCol="false" tIns="0" lIns="0" bIns="0" rIns="0">
            <a:spAutoFit/>
          </a:bodyPr>
          <a:lstStyle/>
          <a:p>
            <a:pPr>
              <a:lnSpc>
                <a:spcPts val="3973"/>
              </a:lnSpc>
              <a:spcBef>
                <a:spcPct val="0"/>
              </a:spcBef>
            </a:pPr>
            <a:r>
              <a:rPr lang="en-US" sz="3311">
                <a:solidFill>
                  <a:srgbClr val="F9FEFF"/>
                </a:solidFill>
                <a:latin typeface="Poppins Medium"/>
              </a:rPr>
              <a:t>Promote events</a:t>
            </a:r>
          </a:p>
        </p:txBody>
      </p:sp>
      <p:sp>
        <p:nvSpPr>
          <p:cNvPr name="TextBox 22" id="22"/>
          <p:cNvSpPr txBox="true"/>
          <p:nvPr/>
        </p:nvSpPr>
        <p:spPr>
          <a:xfrm rot="0">
            <a:off x="10422029" y="7641572"/>
            <a:ext cx="5183324" cy="521855"/>
          </a:xfrm>
          <a:prstGeom prst="rect">
            <a:avLst/>
          </a:prstGeom>
        </p:spPr>
        <p:txBody>
          <a:bodyPr anchor="t" rtlCol="false" tIns="0" lIns="0" bIns="0" rIns="0">
            <a:spAutoFit/>
          </a:bodyPr>
          <a:lstStyle/>
          <a:p>
            <a:pPr>
              <a:lnSpc>
                <a:spcPts val="3973"/>
              </a:lnSpc>
              <a:spcBef>
                <a:spcPct val="0"/>
              </a:spcBef>
            </a:pPr>
            <a:r>
              <a:rPr lang="en-US" sz="3311">
                <a:solidFill>
                  <a:srgbClr val="F9FEFF"/>
                </a:solidFill>
                <a:latin typeface="Poppins Medium"/>
              </a:rPr>
              <a:t>Increase participation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04129" y="1976664"/>
            <a:ext cx="8115300" cy="7535636"/>
          </a:xfrm>
          <a:custGeom>
            <a:avLst/>
            <a:gdLst/>
            <a:ahLst/>
            <a:cxnLst/>
            <a:rect r="r" b="b" t="t" l="l"/>
            <a:pathLst>
              <a:path h="7535636" w="8115300">
                <a:moveTo>
                  <a:pt x="0" y="0"/>
                </a:moveTo>
                <a:lnTo>
                  <a:pt x="8115300" y="0"/>
                </a:lnTo>
                <a:lnTo>
                  <a:pt x="8115300" y="7535636"/>
                </a:lnTo>
                <a:lnTo>
                  <a:pt x="0" y="7535636"/>
                </a:lnTo>
                <a:lnTo>
                  <a:pt x="0" y="0"/>
                </a:lnTo>
                <a:close/>
              </a:path>
            </a:pathLst>
          </a:custGeom>
          <a:blipFill>
            <a:blip r:embed="rId4"/>
            <a:stretch>
              <a:fillRect l="0" t="0" r="0" b="0"/>
            </a:stretch>
          </a:blipFill>
        </p:spPr>
      </p:sp>
      <p:sp>
        <p:nvSpPr>
          <p:cNvPr name="TextBox 4" id="4"/>
          <p:cNvSpPr txBox="true"/>
          <p:nvPr/>
        </p:nvSpPr>
        <p:spPr>
          <a:xfrm rot="0">
            <a:off x="1028700" y="723712"/>
            <a:ext cx="12505871" cy="968927"/>
          </a:xfrm>
          <a:prstGeom prst="rect">
            <a:avLst/>
          </a:prstGeom>
        </p:spPr>
        <p:txBody>
          <a:bodyPr anchor="t" rtlCol="false" tIns="0" lIns="0" bIns="0" rIns="0">
            <a:spAutoFit/>
          </a:bodyPr>
          <a:lstStyle/>
          <a:p>
            <a:pPr>
              <a:lnSpc>
                <a:spcPts val="7314"/>
              </a:lnSpc>
              <a:spcBef>
                <a:spcPct val="0"/>
              </a:spcBef>
            </a:pPr>
            <a:r>
              <a:rPr lang="en-US" sz="6095">
                <a:solidFill>
                  <a:srgbClr val="026D53"/>
                </a:solidFill>
                <a:latin typeface="Poppins Heavy"/>
              </a:rPr>
              <a:t>Work Breakdown 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8465" y="2535424"/>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7280" y="807010"/>
            <a:ext cx="4564115" cy="950124"/>
          </a:xfrm>
          <a:prstGeom prst="rect">
            <a:avLst/>
          </a:prstGeom>
        </p:spPr>
        <p:txBody>
          <a:bodyPr anchor="t" rtlCol="false" tIns="0" lIns="0" bIns="0" rIns="0">
            <a:spAutoFit/>
          </a:bodyPr>
          <a:lstStyle/>
          <a:p>
            <a:pPr algn="ctr">
              <a:lnSpc>
                <a:spcPts val="6858"/>
              </a:lnSpc>
            </a:pPr>
            <a:r>
              <a:rPr lang="en-US" sz="6234">
                <a:solidFill>
                  <a:srgbClr val="FF914D"/>
                </a:solidFill>
                <a:latin typeface="Poppins Ultra-Bold"/>
              </a:rPr>
              <a:t>Initiation</a:t>
            </a:r>
          </a:p>
        </p:txBody>
      </p:sp>
      <p:sp>
        <p:nvSpPr>
          <p:cNvPr name="Freeform 4" id="4"/>
          <p:cNvSpPr/>
          <p:nvPr/>
        </p:nvSpPr>
        <p:spPr>
          <a:xfrm flipH="false" flipV="false" rot="0">
            <a:off x="1158465" y="4347410"/>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58465" y="6159396"/>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32482" y="2919743"/>
            <a:ext cx="2692670"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Define Purpose</a:t>
            </a:r>
          </a:p>
        </p:txBody>
      </p:sp>
      <p:sp>
        <p:nvSpPr>
          <p:cNvPr name="TextBox 7" id="7"/>
          <p:cNvSpPr txBox="true"/>
          <p:nvPr/>
        </p:nvSpPr>
        <p:spPr>
          <a:xfrm rot="0">
            <a:off x="2532482" y="6544961"/>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Creat project charter</a:t>
            </a:r>
          </a:p>
        </p:txBody>
      </p:sp>
      <p:sp>
        <p:nvSpPr>
          <p:cNvPr name="TextBox 8" id="8"/>
          <p:cNvSpPr txBox="true"/>
          <p:nvPr/>
        </p:nvSpPr>
        <p:spPr>
          <a:xfrm rot="0">
            <a:off x="2614717" y="4722204"/>
            <a:ext cx="2467758"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Define Scope</a:t>
            </a:r>
          </a:p>
        </p:txBody>
      </p:sp>
      <p:sp>
        <p:nvSpPr>
          <p:cNvPr name="Freeform 9" id="9"/>
          <p:cNvSpPr/>
          <p:nvPr/>
        </p:nvSpPr>
        <p:spPr>
          <a:xfrm flipH="false" flipV="false" rot="0">
            <a:off x="7476462" y="2574918"/>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904966" y="669124"/>
            <a:ext cx="4564115" cy="950124"/>
          </a:xfrm>
          <a:prstGeom prst="rect">
            <a:avLst/>
          </a:prstGeom>
        </p:spPr>
        <p:txBody>
          <a:bodyPr anchor="t" rtlCol="false" tIns="0" lIns="0" bIns="0" rIns="0">
            <a:spAutoFit/>
          </a:bodyPr>
          <a:lstStyle/>
          <a:p>
            <a:pPr algn="ctr">
              <a:lnSpc>
                <a:spcPts val="6858"/>
              </a:lnSpc>
            </a:pPr>
            <a:r>
              <a:rPr lang="en-US" sz="6234">
                <a:solidFill>
                  <a:srgbClr val="FFBD59"/>
                </a:solidFill>
                <a:latin typeface="Poppins Ultra-Bold"/>
              </a:rPr>
              <a:t>Planning</a:t>
            </a:r>
          </a:p>
        </p:txBody>
      </p:sp>
      <p:sp>
        <p:nvSpPr>
          <p:cNvPr name="Freeform 11" id="11"/>
          <p:cNvSpPr/>
          <p:nvPr/>
        </p:nvSpPr>
        <p:spPr>
          <a:xfrm flipH="false" flipV="false" rot="0">
            <a:off x="7476462" y="4386904"/>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476462" y="6198891"/>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8850480" y="2959237"/>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Set project team</a:t>
            </a:r>
          </a:p>
        </p:txBody>
      </p:sp>
      <p:sp>
        <p:nvSpPr>
          <p:cNvPr name="TextBox 14" id="14"/>
          <p:cNvSpPr txBox="true"/>
          <p:nvPr/>
        </p:nvSpPr>
        <p:spPr>
          <a:xfrm rot="0">
            <a:off x="8850480" y="6584456"/>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Scope statement</a:t>
            </a:r>
          </a:p>
        </p:txBody>
      </p:sp>
      <p:sp>
        <p:nvSpPr>
          <p:cNvPr name="TextBox 15" id="15"/>
          <p:cNvSpPr txBox="true"/>
          <p:nvPr/>
        </p:nvSpPr>
        <p:spPr>
          <a:xfrm rot="0">
            <a:off x="8932714" y="4771223"/>
            <a:ext cx="3254309" cy="323850"/>
          </a:xfrm>
          <a:prstGeom prst="rect">
            <a:avLst/>
          </a:prstGeom>
        </p:spPr>
        <p:txBody>
          <a:bodyPr anchor="t" rtlCol="false" tIns="0" lIns="0" bIns="0" rIns="0">
            <a:spAutoFit/>
          </a:bodyPr>
          <a:lstStyle/>
          <a:p>
            <a:pPr>
              <a:lnSpc>
                <a:spcPts val="2448"/>
              </a:lnSpc>
              <a:spcBef>
                <a:spcPct val="0"/>
              </a:spcBef>
            </a:pPr>
            <a:r>
              <a:rPr lang="en-US" sz="2040">
                <a:solidFill>
                  <a:srgbClr val="F9FEFF"/>
                </a:solidFill>
                <a:latin typeface="Poppins Medium"/>
              </a:rPr>
              <a:t>Collecting requirements</a:t>
            </a:r>
          </a:p>
        </p:txBody>
      </p:sp>
      <p:sp>
        <p:nvSpPr>
          <p:cNvPr name="Freeform 16" id="16"/>
          <p:cNvSpPr/>
          <p:nvPr/>
        </p:nvSpPr>
        <p:spPr>
          <a:xfrm flipH="false" flipV="false" rot="0">
            <a:off x="12467789" y="2535424"/>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3841807" y="2920989"/>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Plan schedule</a:t>
            </a:r>
          </a:p>
        </p:txBody>
      </p:sp>
      <p:sp>
        <p:nvSpPr>
          <p:cNvPr name="Freeform 18" id="18"/>
          <p:cNvSpPr/>
          <p:nvPr/>
        </p:nvSpPr>
        <p:spPr>
          <a:xfrm flipH="false" flipV="false" rot="0">
            <a:off x="12467789" y="4347410"/>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2467789" y="6159396"/>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9856151" y="7975784"/>
            <a:ext cx="4661746" cy="1235363"/>
          </a:xfrm>
          <a:custGeom>
            <a:avLst/>
            <a:gdLst/>
            <a:ahLst/>
            <a:cxnLst/>
            <a:rect r="r" b="b" t="t" l="l"/>
            <a:pathLst>
              <a:path h="1235363" w="4661746">
                <a:moveTo>
                  <a:pt x="0" y="0"/>
                </a:moveTo>
                <a:lnTo>
                  <a:pt x="4661745" y="0"/>
                </a:lnTo>
                <a:lnTo>
                  <a:pt x="4661745" y="1235362"/>
                </a:lnTo>
                <a:lnTo>
                  <a:pt x="0" y="1235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3841807" y="4731729"/>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Plan budget</a:t>
            </a:r>
          </a:p>
        </p:txBody>
      </p:sp>
      <p:sp>
        <p:nvSpPr>
          <p:cNvPr name="TextBox 22" id="22"/>
          <p:cNvSpPr txBox="true"/>
          <p:nvPr/>
        </p:nvSpPr>
        <p:spPr>
          <a:xfrm rot="0">
            <a:off x="11230168" y="8361349"/>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Included &amp; Excluded</a:t>
            </a:r>
          </a:p>
        </p:txBody>
      </p:sp>
      <p:sp>
        <p:nvSpPr>
          <p:cNvPr name="TextBox 23" id="23"/>
          <p:cNvSpPr txBox="true"/>
          <p:nvPr/>
        </p:nvSpPr>
        <p:spPr>
          <a:xfrm rot="0">
            <a:off x="13841807" y="6413699"/>
            <a:ext cx="2957615" cy="666750"/>
          </a:xfrm>
          <a:prstGeom prst="rect">
            <a:avLst/>
          </a:prstGeom>
        </p:spPr>
        <p:txBody>
          <a:bodyPr anchor="t" rtlCol="false" tIns="0" lIns="0" bIns="0" rIns="0">
            <a:spAutoFit/>
          </a:bodyPr>
          <a:lstStyle/>
          <a:p>
            <a:pPr>
              <a:lnSpc>
                <a:spcPts val="2568"/>
              </a:lnSpc>
            </a:pPr>
            <a:r>
              <a:rPr lang="en-US" sz="2140">
                <a:solidFill>
                  <a:srgbClr val="F9FEFF"/>
                </a:solidFill>
                <a:latin typeface="Poppins Medium"/>
              </a:rPr>
              <a:t>sources of domain</a:t>
            </a:r>
          </a:p>
          <a:p>
            <a:pPr>
              <a:lnSpc>
                <a:spcPts val="2568"/>
              </a:lnSpc>
              <a:spcBef>
                <a:spcPct val="0"/>
              </a:spcBef>
            </a:pPr>
            <a:r>
              <a:rPr lang="en-US" sz="2140">
                <a:solidFill>
                  <a:srgbClr val="F9FEFF"/>
                </a:solidFill>
                <a:latin typeface="Poppins Medium"/>
              </a:rPr>
              <a:t>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5603" y="2612905"/>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5603" y="4424891"/>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5603" y="6236877"/>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079621" y="2997224"/>
            <a:ext cx="3287728"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Divide requirements</a:t>
            </a:r>
          </a:p>
        </p:txBody>
      </p:sp>
      <p:sp>
        <p:nvSpPr>
          <p:cNvPr name="TextBox 6" id="6"/>
          <p:cNvSpPr txBox="true"/>
          <p:nvPr/>
        </p:nvSpPr>
        <p:spPr>
          <a:xfrm rot="0">
            <a:off x="3079621" y="6622442"/>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Use case diagram</a:t>
            </a:r>
          </a:p>
        </p:txBody>
      </p:sp>
      <p:sp>
        <p:nvSpPr>
          <p:cNvPr name="TextBox 7" id="7"/>
          <p:cNvSpPr txBox="true"/>
          <p:nvPr/>
        </p:nvSpPr>
        <p:spPr>
          <a:xfrm rot="0">
            <a:off x="3161855" y="4799685"/>
            <a:ext cx="2812472"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Domain analysis</a:t>
            </a:r>
          </a:p>
        </p:txBody>
      </p:sp>
      <p:sp>
        <p:nvSpPr>
          <p:cNvPr name="Freeform 8" id="8"/>
          <p:cNvSpPr/>
          <p:nvPr/>
        </p:nvSpPr>
        <p:spPr>
          <a:xfrm flipH="false" flipV="false" rot="0">
            <a:off x="6929324" y="2674817"/>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861943" y="743619"/>
            <a:ext cx="4564115" cy="950124"/>
          </a:xfrm>
          <a:prstGeom prst="rect">
            <a:avLst/>
          </a:prstGeom>
        </p:spPr>
        <p:txBody>
          <a:bodyPr anchor="t" rtlCol="false" tIns="0" lIns="0" bIns="0" rIns="0">
            <a:spAutoFit/>
          </a:bodyPr>
          <a:lstStyle/>
          <a:p>
            <a:pPr algn="ctr">
              <a:lnSpc>
                <a:spcPts val="6858"/>
              </a:lnSpc>
            </a:pPr>
            <a:r>
              <a:rPr lang="en-US" sz="6234">
                <a:solidFill>
                  <a:srgbClr val="8C52FF"/>
                </a:solidFill>
                <a:latin typeface="Poppins Ultra-Bold"/>
              </a:rPr>
              <a:t>Excution</a:t>
            </a:r>
          </a:p>
        </p:txBody>
      </p:sp>
      <p:sp>
        <p:nvSpPr>
          <p:cNvPr name="Freeform 10" id="10"/>
          <p:cNvSpPr/>
          <p:nvPr/>
        </p:nvSpPr>
        <p:spPr>
          <a:xfrm flipH="false" flipV="false" rot="0">
            <a:off x="6929324" y="4486804"/>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929324" y="6298790"/>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303341" y="3059136"/>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Class diagram</a:t>
            </a:r>
          </a:p>
        </p:txBody>
      </p:sp>
      <p:sp>
        <p:nvSpPr>
          <p:cNvPr name="TextBox 13" id="13"/>
          <p:cNvSpPr txBox="true"/>
          <p:nvPr/>
        </p:nvSpPr>
        <p:spPr>
          <a:xfrm rot="0">
            <a:off x="8254526" y="6665339"/>
            <a:ext cx="3336544"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Design user interface</a:t>
            </a:r>
          </a:p>
        </p:txBody>
      </p:sp>
      <p:sp>
        <p:nvSpPr>
          <p:cNvPr name="TextBox 14" id="14"/>
          <p:cNvSpPr txBox="true"/>
          <p:nvPr/>
        </p:nvSpPr>
        <p:spPr>
          <a:xfrm rot="0">
            <a:off x="8385576" y="4871122"/>
            <a:ext cx="2973293" cy="323850"/>
          </a:xfrm>
          <a:prstGeom prst="rect">
            <a:avLst/>
          </a:prstGeom>
        </p:spPr>
        <p:txBody>
          <a:bodyPr anchor="t" rtlCol="false" tIns="0" lIns="0" bIns="0" rIns="0">
            <a:spAutoFit/>
          </a:bodyPr>
          <a:lstStyle/>
          <a:p>
            <a:pPr>
              <a:lnSpc>
                <a:spcPts val="2448"/>
              </a:lnSpc>
              <a:spcBef>
                <a:spcPct val="0"/>
              </a:spcBef>
            </a:pPr>
            <a:r>
              <a:rPr lang="en-US" sz="2040">
                <a:solidFill>
                  <a:srgbClr val="F9FEFF"/>
                </a:solidFill>
                <a:latin typeface="Poppins Medium"/>
              </a:rPr>
              <a:t> interaction diagrams</a:t>
            </a:r>
          </a:p>
        </p:txBody>
      </p:sp>
      <p:sp>
        <p:nvSpPr>
          <p:cNvPr name="Freeform 15" id="15"/>
          <p:cNvSpPr/>
          <p:nvPr/>
        </p:nvSpPr>
        <p:spPr>
          <a:xfrm flipH="false" flipV="false" rot="0">
            <a:off x="11920651" y="2635323"/>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3294669" y="3020888"/>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IOS implementation</a:t>
            </a:r>
          </a:p>
        </p:txBody>
      </p:sp>
      <p:sp>
        <p:nvSpPr>
          <p:cNvPr name="Freeform 17" id="17"/>
          <p:cNvSpPr/>
          <p:nvPr/>
        </p:nvSpPr>
        <p:spPr>
          <a:xfrm flipH="false" flipV="false" rot="0">
            <a:off x="11920651" y="4447309"/>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920651" y="6259295"/>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6978139" y="8115177"/>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3294669" y="4664940"/>
            <a:ext cx="3055527" cy="771525"/>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Android implementation</a:t>
            </a:r>
          </a:p>
        </p:txBody>
      </p:sp>
      <p:sp>
        <p:nvSpPr>
          <p:cNvPr name="TextBox 21" id="21"/>
          <p:cNvSpPr txBox="true"/>
          <p:nvPr/>
        </p:nvSpPr>
        <p:spPr>
          <a:xfrm rot="0">
            <a:off x="8352157" y="8500742"/>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Testing</a:t>
            </a:r>
          </a:p>
        </p:txBody>
      </p:sp>
      <p:sp>
        <p:nvSpPr>
          <p:cNvPr name="TextBox 22" id="22"/>
          <p:cNvSpPr txBox="true"/>
          <p:nvPr/>
        </p:nvSpPr>
        <p:spPr>
          <a:xfrm rot="0">
            <a:off x="13294669" y="6629293"/>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Database Creation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4570" y="2880138"/>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59705" y="570699"/>
            <a:ext cx="4564115" cy="1673031"/>
          </a:xfrm>
          <a:prstGeom prst="rect">
            <a:avLst/>
          </a:prstGeom>
        </p:spPr>
        <p:txBody>
          <a:bodyPr anchor="t" rtlCol="false" tIns="0" lIns="0" bIns="0" rIns="0">
            <a:spAutoFit/>
          </a:bodyPr>
          <a:lstStyle/>
          <a:p>
            <a:pPr algn="ctr">
              <a:lnSpc>
                <a:spcPts val="6308"/>
              </a:lnSpc>
            </a:pPr>
            <a:r>
              <a:rPr lang="en-US" sz="5734">
                <a:solidFill>
                  <a:srgbClr val="026D53"/>
                </a:solidFill>
                <a:latin typeface="Poppins Ultra-Bold"/>
              </a:rPr>
              <a:t>Monitor and Control</a:t>
            </a:r>
          </a:p>
        </p:txBody>
      </p:sp>
      <p:sp>
        <p:nvSpPr>
          <p:cNvPr name="Freeform 4" id="4"/>
          <p:cNvSpPr/>
          <p:nvPr/>
        </p:nvSpPr>
        <p:spPr>
          <a:xfrm flipH="false" flipV="false" rot="0">
            <a:off x="1484570" y="4692124"/>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84570" y="6504110"/>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58588" y="3264457"/>
            <a:ext cx="2692670"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App validating</a:t>
            </a:r>
          </a:p>
        </p:txBody>
      </p:sp>
      <p:sp>
        <p:nvSpPr>
          <p:cNvPr name="TextBox 7" id="7"/>
          <p:cNvSpPr txBox="true"/>
          <p:nvPr/>
        </p:nvSpPr>
        <p:spPr>
          <a:xfrm rot="0">
            <a:off x="2858588" y="6889675"/>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Status meeting</a:t>
            </a:r>
          </a:p>
        </p:txBody>
      </p:sp>
      <p:sp>
        <p:nvSpPr>
          <p:cNvPr name="TextBox 8" id="8"/>
          <p:cNvSpPr txBox="true"/>
          <p:nvPr/>
        </p:nvSpPr>
        <p:spPr>
          <a:xfrm rot="0">
            <a:off x="2940822" y="5066918"/>
            <a:ext cx="2610436"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App verification</a:t>
            </a:r>
          </a:p>
        </p:txBody>
      </p:sp>
      <p:sp>
        <p:nvSpPr>
          <p:cNvPr name="Freeform 9" id="9"/>
          <p:cNvSpPr/>
          <p:nvPr/>
        </p:nvSpPr>
        <p:spPr>
          <a:xfrm flipH="false" flipV="false" rot="0">
            <a:off x="6623281" y="2824755"/>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141684" y="735988"/>
            <a:ext cx="4564115" cy="950124"/>
          </a:xfrm>
          <a:prstGeom prst="rect">
            <a:avLst/>
          </a:prstGeom>
        </p:spPr>
        <p:txBody>
          <a:bodyPr anchor="t" rtlCol="false" tIns="0" lIns="0" bIns="0" rIns="0">
            <a:spAutoFit/>
          </a:bodyPr>
          <a:lstStyle/>
          <a:p>
            <a:pPr algn="ctr">
              <a:lnSpc>
                <a:spcPts val="6858"/>
              </a:lnSpc>
            </a:pPr>
            <a:r>
              <a:rPr lang="en-US" sz="6234">
                <a:solidFill>
                  <a:srgbClr val="58AF9E"/>
                </a:solidFill>
                <a:latin typeface="Poppins Ultra-Bold"/>
              </a:rPr>
              <a:t>Close</a:t>
            </a:r>
          </a:p>
        </p:txBody>
      </p:sp>
      <p:sp>
        <p:nvSpPr>
          <p:cNvPr name="Freeform 11" id="11"/>
          <p:cNvSpPr/>
          <p:nvPr/>
        </p:nvSpPr>
        <p:spPr>
          <a:xfrm flipH="false" flipV="false" rot="0">
            <a:off x="6623281" y="4636741"/>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623281" y="6448727"/>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997299" y="3209073"/>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Project evaluation</a:t>
            </a:r>
          </a:p>
        </p:txBody>
      </p:sp>
      <p:sp>
        <p:nvSpPr>
          <p:cNvPr name="TextBox 14" id="14"/>
          <p:cNvSpPr txBox="true"/>
          <p:nvPr/>
        </p:nvSpPr>
        <p:spPr>
          <a:xfrm rot="0">
            <a:off x="7997299" y="6834292"/>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Cost control</a:t>
            </a:r>
          </a:p>
        </p:txBody>
      </p:sp>
      <p:sp>
        <p:nvSpPr>
          <p:cNvPr name="TextBox 15" id="15"/>
          <p:cNvSpPr txBox="true"/>
          <p:nvPr/>
        </p:nvSpPr>
        <p:spPr>
          <a:xfrm rot="0">
            <a:off x="8079534" y="5011535"/>
            <a:ext cx="3254309"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Schedule control</a:t>
            </a:r>
          </a:p>
        </p:txBody>
      </p:sp>
      <p:sp>
        <p:nvSpPr>
          <p:cNvPr name="Freeform 16" id="16"/>
          <p:cNvSpPr/>
          <p:nvPr/>
        </p:nvSpPr>
        <p:spPr>
          <a:xfrm flipH="false" flipV="false" rot="0">
            <a:off x="12141684" y="2448111"/>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3515702" y="2833676"/>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Documentation</a:t>
            </a:r>
          </a:p>
        </p:txBody>
      </p:sp>
      <p:sp>
        <p:nvSpPr>
          <p:cNvPr name="Freeform 18" id="18"/>
          <p:cNvSpPr/>
          <p:nvPr/>
        </p:nvSpPr>
        <p:spPr>
          <a:xfrm flipH="false" flipV="false" rot="0">
            <a:off x="12141684" y="4260098"/>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2141684" y="6072084"/>
            <a:ext cx="4661746" cy="1235363"/>
          </a:xfrm>
          <a:custGeom>
            <a:avLst/>
            <a:gdLst/>
            <a:ahLst/>
            <a:cxnLst/>
            <a:rect r="r" b="b" t="t" l="l"/>
            <a:pathLst>
              <a:path h="1235363" w="4661746">
                <a:moveTo>
                  <a:pt x="0" y="0"/>
                </a:moveTo>
                <a:lnTo>
                  <a:pt x="4661746" y="0"/>
                </a:lnTo>
                <a:lnTo>
                  <a:pt x="4661746" y="1235362"/>
                </a:lnTo>
                <a:lnTo>
                  <a:pt x="0" y="1235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2141684" y="7888471"/>
            <a:ext cx="4661746" cy="1235363"/>
          </a:xfrm>
          <a:custGeom>
            <a:avLst/>
            <a:gdLst/>
            <a:ahLst/>
            <a:cxnLst/>
            <a:rect r="r" b="b" t="t" l="l"/>
            <a:pathLst>
              <a:path h="1235363" w="4661746">
                <a:moveTo>
                  <a:pt x="0" y="0"/>
                </a:moveTo>
                <a:lnTo>
                  <a:pt x="4661746" y="0"/>
                </a:lnTo>
                <a:lnTo>
                  <a:pt x="4661746" y="1235363"/>
                </a:lnTo>
                <a:lnTo>
                  <a:pt x="0" y="123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3515702" y="4644416"/>
            <a:ext cx="3055527" cy="400050"/>
          </a:xfrm>
          <a:prstGeom prst="rect">
            <a:avLst/>
          </a:prstGeom>
        </p:spPr>
        <p:txBody>
          <a:bodyPr anchor="t" rtlCol="false" tIns="0" lIns="0" bIns="0" rIns="0">
            <a:spAutoFit/>
          </a:bodyPr>
          <a:lstStyle/>
          <a:p>
            <a:pPr>
              <a:lnSpc>
                <a:spcPts val="2927"/>
              </a:lnSpc>
              <a:spcBef>
                <a:spcPct val="0"/>
              </a:spcBef>
            </a:pPr>
            <a:r>
              <a:rPr lang="en-US" sz="2439">
                <a:solidFill>
                  <a:srgbClr val="F9FEFF"/>
                </a:solidFill>
                <a:latin typeface="Poppins Medium"/>
              </a:rPr>
              <a:t>Sell the app</a:t>
            </a:r>
          </a:p>
        </p:txBody>
      </p:sp>
      <p:sp>
        <p:nvSpPr>
          <p:cNvPr name="TextBox 22" id="22"/>
          <p:cNvSpPr txBox="true"/>
          <p:nvPr/>
        </p:nvSpPr>
        <p:spPr>
          <a:xfrm rot="0">
            <a:off x="13515702" y="8274036"/>
            <a:ext cx="3287728" cy="394701"/>
          </a:xfrm>
          <a:prstGeom prst="rect">
            <a:avLst/>
          </a:prstGeom>
        </p:spPr>
        <p:txBody>
          <a:bodyPr anchor="t" rtlCol="false" tIns="0" lIns="0" bIns="0" rIns="0">
            <a:spAutoFit/>
          </a:bodyPr>
          <a:lstStyle/>
          <a:p>
            <a:pPr>
              <a:lnSpc>
                <a:spcPts val="2929"/>
              </a:lnSpc>
              <a:spcBef>
                <a:spcPct val="0"/>
              </a:spcBef>
            </a:pPr>
            <a:r>
              <a:rPr lang="en-US" sz="2441">
                <a:solidFill>
                  <a:srgbClr val="F9FEFF"/>
                </a:solidFill>
                <a:latin typeface="Poppins Medium"/>
              </a:rPr>
              <a:t>Close the project</a:t>
            </a:r>
          </a:p>
        </p:txBody>
      </p:sp>
      <p:sp>
        <p:nvSpPr>
          <p:cNvPr name="TextBox 23" id="23"/>
          <p:cNvSpPr txBox="true"/>
          <p:nvPr/>
        </p:nvSpPr>
        <p:spPr>
          <a:xfrm rot="0">
            <a:off x="13515702" y="6326387"/>
            <a:ext cx="2957615" cy="666750"/>
          </a:xfrm>
          <a:prstGeom prst="rect">
            <a:avLst/>
          </a:prstGeom>
        </p:spPr>
        <p:txBody>
          <a:bodyPr anchor="t" rtlCol="false" tIns="0" lIns="0" bIns="0" rIns="0">
            <a:spAutoFit/>
          </a:bodyPr>
          <a:lstStyle/>
          <a:p>
            <a:pPr>
              <a:lnSpc>
                <a:spcPts val="2568"/>
              </a:lnSpc>
              <a:spcBef>
                <a:spcPct val="0"/>
              </a:spcBef>
            </a:pPr>
            <a:r>
              <a:rPr lang="en-US" sz="2140">
                <a:solidFill>
                  <a:srgbClr val="F9FEFF"/>
                </a:solidFill>
                <a:latin typeface="Poppins"/>
              </a:rPr>
              <a:t>Move authority to stakeholder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61383" y="190579"/>
            <a:ext cx="7510135" cy="9905841"/>
          </a:xfrm>
          <a:custGeom>
            <a:avLst/>
            <a:gdLst/>
            <a:ahLst/>
            <a:cxnLst/>
            <a:rect r="r" b="b" t="t" l="l"/>
            <a:pathLst>
              <a:path h="9905841" w="7510135">
                <a:moveTo>
                  <a:pt x="0" y="0"/>
                </a:moveTo>
                <a:lnTo>
                  <a:pt x="7510135" y="0"/>
                </a:lnTo>
                <a:lnTo>
                  <a:pt x="7510135" y="9905842"/>
                </a:lnTo>
                <a:lnTo>
                  <a:pt x="0" y="9905842"/>
                </a:lnTo>
                <a:lnTo>
                  <a:pt x="0" y="0"/>
                </a:lnTo>
                <a:close/>
              </a:path>
            </a:pathLst>
          </a:custGeom>
          <a:blipFill>
            <a:blip r:embed="rId2"/>
            <a:stretch>
              <a:fillRect l="-7089" t="-5798" r="-7126" b="-6240"/>
            </a:stretch>
          </a:blipFill>
        </p:spPr>
      </p:sp>
      <p:sp>
        <p:nvSpPr>
          <p:cNvPr name="Freeform 3" id="3"/>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723712"/>
            <a:ext cx="7394019" cy="1880704"/>
          </a:xfrm>
          <a:prstGeom prst="rect">
            <a:avLst/>
          </a:prstGeom>
        </p:spPr>
        <p:txBody>
          <a:bodyPr anchor="t" rtlCol="false" tIns="0" lIns="0" bIns="0" rIns="0">
            <a:spAutoFit/>
          </a:bodyPr>
          <a:lstStyle/>
          <a:p>
            <a:pPr>
              <a:lnSpc>
                <a:spcPts val="7314"/>
              </a:lnSpc>
              <a:spcBef>
                <a:spcPct val="0"/>
              </a:spcBef>
            </a:pPr>
            <a:r>
              <a:rPr lang="en-US" sz="6095">
                <a:solidFill>
                  <a:srgbClr val="026D53"/>
                </a:solidFill>
                <a:latin typeface="Poppins Heavy"/>
              </a:rPr>
              <a:t>Use of Precedence Diagram Method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750080">
            <a:off x="-1725248" y="60584"/>
            <a:ext cx="6758631" cy="3485952"/>
          </a:xfrm>
          <a:custGeom>
            <a:avLst/>
            <a:gdLst/>
            <a:ahLst/>
            <a:cxnLst/>
            <a:rect r="r" b="b" t="t" l="l"/>
            <a:pathLst>
              <a:path h="3485952" w="6758631">
                <a:moveTo>
                  <a:pt x="6758630" y="0"/>
                </a:moveTo>
                <a:lnTo>
                  <a:pt x="0" y="0"/>
                </a:lnTo>
                <a:lnTo>
                  <a:pt x="0" y="3485953"/>
                </a:lnTo>
                <a:lnTo>
                  <a:pt x="6758630" y="3485953"/>
                </a:lnTo>
                <a:lnTo>
                  <a:pt x="6758630" y="0"/>
                </a:lnTo>
                <a:close/>
              </a:path>
            </a:pathLst>
          </a:custGeom>
          <a:blipFill>
            <a:blip r:embed="rId2">
              <a:extLst>
                <a:ext uri="{96DAC541-7B7A-43D3-8B79-37D633B846F1}">
                  <asvg:svgBlip xmlns:asvg="http://schemas.microsoft.com/office/drawing/2016/SVG/main" r:embed="rId3"/>
                </a:ext>
              </a:extLst>
            </a:blip>
            <a:stretch>
              <a:fillRect l="0" t="-13863" r="-1255" b="0"/>
            </a:stretch>
          </a:blipFill>
        </p:spPr>
      </p:sp>
      <p:grpSp>
        <p:nvGrpSpPr>
          <p:cNvPr name="Group 3" id="3"/>
          <p:cNvGrpSpPr/>
          <p:nvPr/>
        </p:nvGrpSpPr>
        <p:grpSpPr>
          <a:xfrm rot="0">
            <a:off x="569413" y="4123238"/>
            <a:ext cx="3086100" cy="4265020"/>
            <a:chOff x="0" y="0"/>
            <a:chExt cx="812800" cy="1123297"/>
          </a:xfrm>
        </p:grpSpPr>
        <p:sp>
          <p:nvSpPr>
            <p:cNvPr name="Freeform 4" id="4"/>
            <p:cNvSpPr/>
            <p:nvPr/>
          </p:nvSpPr>
          <p:spPr>
            <a:xfrm flipH="false" flipV="false" rot="0">
              <a:off x="0" y="0"/>
              <a:ext cx="812800" cy="1123298"/>
            </a:xfrm>
            <a:custGeom>
              <a:avLst/>
              <a:gdLst/>
              <a:ahLst/>
              <a:cxnLst/>
              <a:rect r="r" b="b" t="t" l="l"/>
              <a:pathLst>
                <a:path h="1123298" w="812800">
                  <a:moveTo>
                    <a:pt x="77768" y="0"/>
                  </a:moveTo>
                  <a:lnTo>
                    <a:pt x="735032" y="0"/>
                  </a:lnTo>
                  <a:cubicBezTo>
                    <a:pt x="755657" y="0"/>
                    <a:pt x="775438" y="8193"/>
                    <a:pt x="790022" y="22778"/>
                  </a:cubicBezTo>
                  <a:cubicBezTo>
                    <a:pt x="804607" y="37362"/>
                    <a:pt x="812800" y="57143"/>
                    <a:pt x="812800" y="77768"/>
                  </a:cubicBezTo>
                  <a:lnTo>
                    <a:pt x="812800" y="1045530"/>
                  </a:lnTo>
                  <a:cubicBezTo>
                    <a:pt x="812800" y="1066155"/>
                    <a:pt x="804607" y="1085936"/>
                    <a:pt x="790022" y="1100520"/>
                  </a:cubicBezTo>
                  <a:cubicBezTo>
                    <a:pt x="775438" y="1115104"/>
                    <a:pt x="755657" y="1123298"/>
                    <a:pt x="735032" y="1123298"/>
                  </a:cubicBezTo>
                  <a:lnTo>
                    <a:pt x="77768" y="1123298"/>
                  </a:lnTo>
                  <a:cubicBezTo>
                    <a:pt x="34818" y="1123298"/>
                    <a:pt x="0" y="1088480"/>
                    <a:pt x="0" y="1045530"/>
                  </a:cubicBezTo>
                  <a:lnTo>
                    <a:pt x="0" y="77768"/>
                  </a:lnTo>
                  <a:cubicBezTo>
                    <a:pt x="0" y="57143"/>
                    <a:pt x="8193" y="37362"/>
                    <a:pt x="22778" y="22778"/>
                  </a:cubicBezTo>
                  <a:cubicBezTo>
                    <a:pt x="37362" y="8193"/>
                    <a:pt x="57143" y="0"/>
                    <a:pt x="77768" y="0"/>
                  </a:cubicBezTo>
                  <a:close/>
                </a:path>
              </a:pathLst>
            </a:custGeom>
            <a:solidFill>
              <a:srgbClr val="026D53"/>
            </a:solidFill>
          </p:spPr>
        </p:sp>
        <p:sp>
          <p:nvSpPr>
            <p:cNvPr name="TextBox 5" id="5"/>
            <p:cNvSpPr txBox="true"/>
            <p:nvPr/>
          </p:nvSpPr>
          <p:spPr>
            <a:xfrm>
              <a:off x="0" y="-9525"/>
              <a:ext cx="812800" cy="1132822"/>
            </a:xfrm>
            <a:prstGeom prst="rect">
              <a:avLst/>
            </a:prstGeom>
          </p:spPr>
          <p:txBody>
            <a:bodyPr anchor="ctr" rtlCol="false" tIns="50800" lIns="50800" bIns="50800" rIns="50800"/>
            <a:lstStyle/>
            <a:p>
              <a:pPr algn="ctr">
                <a:lnSpc>
                  <a:spcPts val="2743"/>
                </a:lnSpc>
              </a:pPr>
            </a:p>
          </p:txBody>
        </p:sp>
      </p:grpSp>
      <p:grpSp>
        <p:nvGrpSpPr>
          <p:cNvPr name="Group 6" id="6"/>
          <p:cNvGrpSpPr/>
          <p:nvPr/>
        </p:nvGrpSpPr>
        <p:grpSpPr>
          <a:xfrm rot="0">
            <a:off x="3943350" y="4123238"/>
            <a:ext cx="3086100" cy="4265020"/>
            <a:chOff x="0" y="0"/>
            <a:chExt cx="812800" cy="1123297"/>
          </a:xfrm>
        </p:grpSpPr>
        <p:sp>
          <p:nvSpPr>
            <p:cNvPr name="Freeform 7" id="7"/>
            <p:cNvSpPr/>
            <p:nvPr/>
          </p:nvSpPr>
          <p:spPr>
            <a:xfrm flipH="false" flipV="false" rot="0">
              <a:off x="0" y="0"/>
              <a:ext cx="812800" cy="1123298"/>
            </a:xfrm>
            <a:custGeom>
              <a:avLst/>
              <a:gdLst/>
              <a:ahLst/>
              <a:cxnLst/>
              <a:rect r="r" b="b" t="t" l="l"/>
              <a:pathLst>
                <a:path h="1123298" w="812800">
                  <a:moveTo>
                    <a:pt x="77768" y="0"/>
                  </a:moveTo>
                  <a:lnTo>
                    <a:pt x="735032" y="0"/>
                  </a:lnTo>
                  <a:cubicBezTo>
                    <a:pt x="755657" y="0"/>
                    <a:pt x="775438" y="8193"/>
                    <a:pt x="790022" y="22778"/>
                  </a:cubicBezTo>
                  <a:cubicBezTo>
                    <a:pt x="804607" y="37362"/>
                    <a:pt x="812800" y="57143"/>
                    <a:pt x="812800" y="77768"/>
                  </a:cubicBezTo>
                  <a:lnTo>
                    <a:pt x="812800" y="1045530"/>
                  </a:lnTo>
                  <a:cubicBezTo>
                    <a:pt x="812800" y="1066155"/>
                    <a:pt x="804607" y="1085936"/>
                    <a:pt x="790022" y="1100520"/>
                  </a:cubicBezTo>
                  <a:cubicBezTo>
                    <a:pt x="775438" y="1115104"/>
                    <a:pt x="755657" y="1123298"/>
                    <a:pt x="735032" y="1123298"/>
                  </a:cubicBezTo>
                  <a:lnTo>
                    <a:pt x="77768" y="1123298"/>
                  </a:lnTo>
                  <a:cubicBezTo>
                    <a:pt x="34818" y="1123298"/>
                    <a:pt x="0" y="1088480"/>
                    <a:pt x="0" y="1045530"/>
                  </a:cubicBezTo>
                  <a:lnTo>
                    <a:pt x="0" y="77768"/>
                  </a:lnTo>
                  <a:cubicBezTo>
                    <a:pt x="0" y="57143"/>
                    <a:pt x="8193" y="37362"/>
                    <a:pt x="22778" y="22778"/>
                  </a:cubicBezTo>
                  <a:cubicBezTo>
                    <a:pt x="37362" y="8193"/>
                    <a:pt x="57143" y="0"/>
                    <a:pt x="77768" y="0"/>
                  </a:cubicBezTo>
                  <a:close/>
                </a:path>
              </a:pathLst>
            </a:custGeom>
            <a:solidFill>
              <a:srgbClr val="22856F"/>
            </a:solidFill>
          </p:spPr>
        </p:sp>
        <p:sp>
          <p:nvSpPr>
            <p:cNvPr name="TextBox 8" id="8"/>
            <p:cNvSpPr txBox="true"/>
            <p:nvPr/>
          </p:nvSpPr>
          <p:spPr>
            <a:xfrm>
              <a:off x="0" y="-9525"/>
              <a:ext cx="812800" cy="1132822"/>
            </a:xfrm>
            <a:prstGeom prst="rect">
              <a:avLst/>
            </a:prstGeom>
          </p:spPr>
          <p:txBody>
            <a:bodyPr anchor="ctr" rtlCol="false" tIns="50800" lIns="50800" bIns="50800" rIns="50800"/>
            <a:lstStyle/>
            <a:p>
              <a:pPr algn="ctr">
                <a:lnSpc>
                  <a:spcPts val="2743"/>
                </a:lnSpc>
              </a:pPr>
            </a:p>
          </p:txBody>
        </p:sp>
      </p:grpSp>
      <p:grpSp>
        <p:nvGrpSpPr>
          <p:cNvPr name="Group 9" id="9"/>
          <p:cNvGrpSpPr/>
          <p:nvPr/>
        </p:nvGrpSpPr>
        <p:grpSpPr>
          <a:xfrm rot="0">
            <a:off x="7315200" y="4123238"/>
            <a:ext cx="3086100" cy="4265020"/>
            <a:chOff x="0" y="0"/>
            <a:chExt cx="812800" cy="1123297"/>
          </a:xfrm>
        </p:grpSpPr>
        <p:sp>
          <p:nvSpPr>
            <p:cNvPr name="Freeform 10" id="10"/>
            <p:cNvSpPr/>
            <p:nvPr/>
          </p:nvSpPr>
          <p:spPr>
            <a:xfrm flipH="false" flipV="false" rot="0">
              <a:off x="0" y="0"/>
              <a:ext cx="812800" cy="1123298"/>
            </a:xfrm>
            <a:custGeom>
              <a:avLst/>
              <a:gdLst/>
              <a:ahLst/>
              <a:cxnLst/>
              <a:rect r="r" b="b" t="t" l="l"/>
              <a:pathLst>
                <a:path h="1123298" w="812800">
                  <a:moveTo>
                    <a:pt x="77768" y="0"/>
                  </a:moveTo>
                  <a:lnTo>
                    <a:pt x="735032" y="0"/>
                  </a:lnTo>
                  <a:cubicBezTo>
                    <a:pt x="755657" y="0"/>
                    <a:pt x="775438" y="8193"/>
                    <a:pt x="790022" y="22778"/>
                  </a:cubicBezTo>
                  <a:cubicBezTo>
                    <a:pt x="804607" y="37362"/>
                    <a:pt x="812800" y="57143"/>
                    <a:pt x="812800" y="77768"/>
                  </a:cubicBezTo>
                  <a:lnTo>
                    <a:pt x="812800" y="1045530"/>
                  </a:lnTo>
                  <a:cubicBezTo>
                    <a:pt x="812800" y="1066155"/>
                    <a:pt x="804607" y="1085936"/>
                    <a:pt x="790022" y="1100520"/>
                  </a:cubicBezTo>
                  <a:cubicBezTo>
                    <a:pt x="775438" y="1115104"/>
                    <a:pt x="755657" y="1123298"/>
                    <a:pt x="735032" y="1123298"/>
                  </a:cubicBezTo>
                  <a:lnTo>
                    <a:pt x="77768" y="1123298"/>
                  </a:lnTo>
                  <a:cubicBezTo>
                    <a:pt x="34818" y="1123298"/>
                    <a:pt x="0" y="1088480"/>
                    <a:pt x="0" y="1045530"/>
                  </a:cubicBezTo>
                  <a:lnTo>
                    <a:pt x="0" y="77768"/>
                  </a:lnTo>
                  <a:cubicBezTo>
                    <a:pt x="0" y="57143"/>
                    <a:pt x="8193" y="37362"/>
                    <a:pt x="22778" y="22778"/>
                  </a:cubicBezTo>
                  <a:cubicBezTo>
                    <a:pt x="37362" y="8193"/>
                    <a:pt x="57143" y="0"/>
                    <a:pt x="77768" y="0"/>
                  </a:cubicBezTo>
                  <a:close/>
                </a:path>
              </a:pathLst>
            </a:custGeom>
            <a:solidFill>
              <a:srgbClr val="026D53"/>
            </a:solidFill>
          </p:spPr>
        </p:sp>
        <p:sp>
          <p:nvSpPr>
            <p:cNvPr name="TextBox 11" id="11"/>
            <p:cNvSpPr txBox="true"/>
            <p:nvPr/>
          </p:nvSpPr>
          <p:spPr>
            <a:xfrm>
              <a:off x="0" y="-9525"/>
              <a:ext cx="812800" cy="1132822"/>
            </a:xfrm>
            <a:prstGeom prst="rect">
              <a:avLst/>
            </a:prstGeom>
          </p:spPr>
          <p:txBody>
            <a:bodyPr anchor="ctr" rtlCol="false" tIns="50800" lIns="50800" bIns="50800" rIns="50800"/>
            <a:lstStyle/>
            <a:p>
              <a:pPr algn="ctr">
                <a:lnSpc>
                  <a:spcPts val="2743"/>
                </a:lnSpc>
              </a:pPr>
            </a:p>
          </p:txBody>
        </p:sp>
      </p:grpSp>
      <p:grpSp>
        <p:nvGrpSpPr>
          <p:cNvPr name="Group 12" id="12"/>
          <p:cNvGrpSpPr/>
          <p:nvPr/>
        </p:nvGrpSpPr>
        <p:grpSpPr>
          <a:xfrm rot="0">
            <a:off x="10687050" y="4157170"/>
            <a:ext cx="3086100" cy="4265020"/>
            <a:chOff x="0" y="0"/>
            <a:chExt cx="812800" cy="1123297"/>
          </a:xfrm>
        </p:grpSpPr>
        <p:sp>
          <p:nvSpPr>
            <p:cNvPr name="Freeform 13" id="13"/>
            <p:cNvSpPr/>
            <p:nvPr/>
          </p:nvSpPr>
          <p:spPr>
            <a:xfrm flipH="false" flipV="false" rot="0">
              <a:off x="0" y="0"/>
              <a:ext cx="812800" cy="1123298"/>
            </a:xfrm>
            <a:custGeom>
              <a:avLst/>
              <a:gdLst/>
              <a:ahLst/>
              <a:cxnLst/>
              <a:rect r="r" b="b" t="t" l="l"/>
              <a:pathLst>
                <a:path h="1123298" w="812800">
                  <a:moveTo>
                    <a:pt x="77768" y="0"/>
                  </a:moveTo>
                  <a:lnTo>
                    <a:pt x="735032" y="0"/>
                  </a:lnTo>
                  <a:cubicBezTo>
                    <a:pt x="755657" y="0"/>
                    <a:pt x="775438" y="8193"/>
                    <a:pt x="790022" y="22778"/>
                  </a:cubicBezTo>
                  <a:cubicBezTo>
                    <a:pt x="804607" y="37362"/>
                    <a:pt x="812800" y="57143"/>
                    <a:pt x="812800" y="77768"/>
                  </a:cubicBezTo>
                  <a:lnTo>
                    <a:pt x="812800" y="1045530"/>
                  </a:lnTo>
                  <a:cubicBezTo>
                    <a:pt x="812800" y="1066155"/>
                    <a:pt x="804607" y="1085936"/>
                    <a:pt x="790022" y="1100520"/>
                  </a:cubicBezTo>
                  <a:cubicBezTo>
                    <a:pt x="775438" y="1115104"/>
                    <a:pt x="755657" y="1123298"/>
                    <a:pt x="735032" y="1123298"/>
                  </a:cubicBezTo>
                  <a:lnTo>
                    <a:pt x="77768" y="1123298"/>
                  </a:lnTo>
                  <a:cubicBezTo>
                    <a:pt x="34818" y="1123298"/>
                    <a:pt x="0" y="1088480"/>
                    <a:pt x="0" y="1045530"/>
                  </a:cubicBezTo>
                  <a:lnTo>
                    <a:pt x="0" y="77768"/>
                  </a:lnTo>
                  <a:cubicBezTo>
                    <a:pt x="0" y="57143"/>
                    <a:pt x="8193" y="37362"/>
                    <a:pt x="22778" y="22778"/>
                  </a:cubicBezTo>
                  <a:cubicBezTo>
                    <a:pt x="37362" y="8193"/>
                    <a:pt x="57143" y="0"/>
                    <a:pt x="77768" y="0"/>
                  </a:cubicBezTo>
                  <a:close/>
                </a:path>
              </a:pathLst>
            </a:custGeom>
            <a:solidFill>
              <a:srgbClr val="22856F"/>
            </a:solidFill>
          </p:spPr>
        </p:sp>
        <p:sp>
          <p:nvSpPr>
            <p:cNvPr name="TextBox 14" id="14"/>
            <p:cNvSpPr txBox="true"/>
            <p:nvPr/>
          </p:nvSpPr>
          <p:spPr>
            <a:xfrm>
              <a:off x="0" y="-9525"/>
              <a:ext cx="812800" cy="1132822"/>
            </a:xfrm>
            <a:prstGeom prst="rect">
              <a:avLst/>
            </a:prstGeom>
          </p:spPr>
          <p:txBody>
            <a:bodyPr anchor="ctr" rtlCol="false" tIns="50800" lIns="50800" bIns="50800" rIns="50800"/>
            <a:lstStyle/>
            <a:p>
              <a:pPr algn="ctr">
                <a:lnSpc>
                  <a:spcPts val="2743"/>
                </a:lnSpc>
              </a:pPr>
            </a:p>
          </p:txBody>
        </p:sp>
      </p:grpSp>
      <p:sp>
        <p:nvSpPr>
          <p:cNvPr name="Freeform 15" id="15"/>
          <p:cNvSpPr/>
          <p:nvPr/>
        </p:nvSpPr>
        <p:spPr>
          <a:xfrm flipH="false" flipV="false" rot="0">
            <a:off x="766354" y="2777129"/>
            <a:ext cx="2692218" cy="2692218"/>
          </a:xfrm>
          <a:custGeom>
            <a:avLst/>
            <a:gdLst/>
            <a:ahLst/>
            <a:cxnLst/>
            <a:rect r="r" b="b" t="t" l="l"/>
            <a:pathLst>
              <a:path h="2692218" w="2692218">
                <a:moveTo>
                  <a:pt x="0" y="0"/>
                </a:moveTo>
                <a:lnTo>
                  <a:pt x="2692218" y="0"/>
                </a:lnTo>
                <a:lnTo>
                  <a:pt x="2692218" y="2692217"/>
                </a:lnTo>
                <a:lnTo>
                  <a:pt x="0" y="26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69655" y="2981517"/>
            <a:ext cx="2161983" cy="2161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856F"/>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Freeform 19" id="19"/>
          <p:cNvSpPr/>
          <p:nvPr/>
        </p:nvSpPr>
        <p:spPr>
          <a:xfrm flipH="false" flipV="false" rot="0">
            <a:off x="4140291" y="2777129"/>
            <a:ext cx="2692218" cy="2692218"/>
          </a:xfrm>
          <a:custGeom>
            <a:avLst/>
            <a:gdLst/>
            <a:ahLst/>
            <a:cxnLst/>
            <a:rect r="r" b="b" t="t" l="l"/>
            <a:pathLst>
              <a:path h="2692218" w="2692218">
                <a:moveTo>
                  <a:pt x="0" y="0"/>
                </a:moveTo>
                <a:lnTo>
                  <a:pt x="2692218" y="0"/>
                </a:lnTo>
                <a:lnTo>
                  <a:pt x="2692218" y="2692217"/>
                </a:lnTo>
                <a:lnTo>
                  <a:pt x="0" y="26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4405408" y="3042246"/>
            <a:ext cx="2161983" cy="21619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6D53"/>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Freeform 23" id="23"/>
          <p:cNvSpPr/>
          <p:nvPr/>
        </p:nvSpPr>
        <p:spPr>
          <a:xfrm flipH="false" flipV="false" rot="0">
            <a:off x="7455489" y="2777129"/>
            <a:ext cx="2692218" cy="2692218"/>
          </a:xfrm>
          <a:custGeom>
            <a:avLst/>
            <a:gdLst/>
            <a:ahLst/>
            <a:cxnLst/>
            <a:rect r="r" b="b" t="t" l="l"/>
            <a:pathLst>
              <a:path h="2692218" w="2692218">
                <a:moveTo>
                  <a:pt x="0" y="0"/>
                </a:moveTo>
                <a:lnTo>
                  <a:pt x="2692218" y="0"/>
                </a:lnTo>
                <a:lnTo>
                  <a:pt x="2692218" y="2692217"/>
                </a:lnTo>
                <a:lnTo>
                  <a:pt x="0" y="26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7715250" y="2981517"/>
            <a:ext cx="2161983" cy="21619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856F"/>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Freeform 27" id="27"/>
          <p:cNvSpPr/>
          <p:nvPr/>
        </p:nvSpPr>
        <p:spPr>
          <a:xfrm flipH="false" flipV="false" rot="0">
            <a:off x="10896600" y="2811061"/>
            <a:ext cx="2692218" cy="2692218"/>
          </a:xfrm>
          <a:custGeom>
            <a:avLst/>
            <a:gdLst/>
            <a:ahLst/>
            <a:cxnLst/>
            <a:rect r="r" b="b" t="t" l="l"/>
            <a:pathLst>
              <a:path h="2692218" w="2692218">
                <a:moveTo>
                  <a:pt x="0" y="0"/>
                </a:moveTo>
                <a:lnTo>
                  <a:pt x="2692218" y="0"/>
                </a:lnTo>
                <a:lnTo>
                  <a:pt x="2692218" y="2692218"/>
                </a:lnTo>
                <a:lnTo>
                  <a:pt x="0" y="2692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11126436" y="3042246"/>
            <a:ext cx="2161983" cy="216198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6D53"/>
            </a:solidFill>
          </p:spPr>
        </p:sp>
        <p:sp>
          <p:nvSpPr>
            <p:cNvPr name="TextBox 30" id="30"/>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TextBox 31" id="31"/>
          <p:cNvSpPr txBox="true"/>
          <p:nvPr/>
        </p:nvSpPr>
        <p:spPr>
          <a:xfrm rot="0">
            <a:off x="3250798" y="1028700"/>
            <a:ext cx="11786404" cy="950124"/>
          </a:xfrm>
          <a:prstGeom prst="rect">
            <a:avLst/>
          </a:prstGeom>
        </p:spPr>
        <p:txBody>
          <a:bodyPr anchor="t" rtlCol="false" tIns="0" lIns="0" bIns="0" rIns="0">
            <a:spAutoFit/>
          </a:bodyPr>
          <a:lstStyle/>
          <a:p>
            <a:pPr algn="ctr">
              <a:lnSpc>
                <a:spcPts val="6858"/>
              </a:lnSpc>
            </a:pPr>
            <a:r>
              <a:rPr lang="en-US" sz="6234">
                <a:solidFill>
                  <a:srgbClr val="22856F"/>
                </a:solidFill>
                <a:latin typeface="Poppins Ultra-Bold"/>
              </a:rPr>
              <a:t>Staffing procedure and plan</a:t>
            </a:r>
          </a:p>
        </p:txBody>
      </p:sp>
      <p:sp>
        <p:nvSpPr>
          <p:cNvPr name="Freeform 32" id="32"/>
          <p:cNvSpPr/>
          <p:nvPr/>
        </p:nvSpPr>
        <p:spPr>
          <a:xfrm flipH="false" flipV="false" rot="-8676620">
            <a:off x="13423590" y="252632"/>
            <a:ext cx="6758631" cy="3485952"/>
          </a:xfrm>
          <a:custGeom>
            <a:avLst/>
            <a:gdLst/>
            <a:ahLst/>
            <a:cxnLst/>
            <a:rect r="r" b="b" t="t" l="l"/>
            <a:pathLst>
              <a:path h="3485952" w="6758631">
                <a:moveTo>
                  <a:pt x="0" y="0"/>
                </a:moveTo>
                <a:lnTo>
                  <a:pt x="6758631" y="0"/>
                </a:lnTo>
                <a:lnTo>
                  <a:pt x="6758631" y="3485953"/>
                </a:lnTo>
                <a:lnTo>
                  <a:pt x="0" y="3485953"/>
                </a:lnTo>
                <a:lnTo>
                  <a:pt x="0" y="0"/>
                </a:lnTo>
                <a:close/>
              </a:path>
            </a:pathLst>
          </a:custGeom>
          <a:blipFill>
            <a:blip r:embed="rId2">
              <a:extLst>
                <a:ext uri="{96DAC541-7B7A-43D3-8B79-37D633B846F1}">
                  <asvg:svgBlip xmlns:asvg="http://schemas.microsoft.com/office/drawing/2016/SVG/main" r:embed="rId3"/>
                </a:ext>
              </a:extLst>
            </a:blip>
            <a:stretch>
              <a:fillRect l="0" t="-13863" r="-1255" b="0"/>
            </a:stretch>
          </a:blipFill>
        </p:spPr>
      </p:sp>
      <p:grpSp>
        <p:nvGrpSpPr>
          <p:cNvPr name="Group 33" id="33"/>
          <p:cNvGrpSpPr/>
          <p:nvPr/>
        </p:nvGrpSpPr>
        <p:grpSpPr>
          <a:xfrm rot="0">
            <a:off x="14058900" y="4157170"/>
            <a:ext cx="3086100" cy="4265020"/>
            <a:chOff x="0" y="0"/>
            <a:chExt cx="812800" cy="1123297"/>
          </a:xfrm>
        </p:grpSpPr>
        <p:sp>
          <p:nvSpPr>
            <p:cNvPr name="Freeform 34" id="34"/>
            <p:cNvSpPr/>
            <p:nvPr/>
          </p:nvSpPr>
          <p:spPr>
            <a:xfrm flipH="false" flipV="false" rot="0">
              <a:off x="0" y="0"/>
              <a:ext cx="812800" cy="1123298"/>
            </a:xfrm>
            <a:custGeom>
              <a:avLst/>
              <a:gdLst/>
              <a:ahLst/>
              <a:cxnLst/>
              <a:rect r="r" b="b" t="t" l="l"/>
              <a:pathLst>
                <a:path h="1123298" w="812800">
                  <a:moveTo>
                    <a:pt x="77768" y="0"/>
                  </a:moveTo>
                  <a:lnTo>
                    <a:pt x="735032" y="0"/>
                  </a:lnTo>
                  <a:cubicBezTo>
                    <a:pt x="755657" y="0"/>
                    <a:pt x="775438" y="8193"/>
                    <a:pt x="790022" y="22778"/>
                  </a:cubicBezTo>
                  <a:cubicBezTo>
                    <a:pt x="804607" y="37362"/>
                    <a:pt x="812800" y="57143"/>
                    <a:pt x="812800" y="77768"/>
                  </a:cubicBezTo>
                  <a:lnTo>
                    <a:pt x="812800" y="1045530"/>
                  </a:lnTo>
                  <a:cubicBezTo>
                    <a:pt x="812800" y="1066155"/>
                    <a:pt x="804607" y="1085936"/>
                    <a:pt x="790022" y="1100520"/>
                  </a:cubicBezTo>
                  <a:cubicBezTo>
                    <a:pt x="775438" y="1115104"/>
                    <a:pt x="755657" y="1123298"/>
                    <a:pt x="735032" y="1123298"/>
                  </a:cubicBezTo>
                  <a:lnTo>
                    <a:pt x="77768" y="1123298"/>
                  </a:lnTo>
                  <a:cubicBezTo>
                    <a:pt x="34818" y="1123298"/>
                    <a:pt x="0" y="1088480"/>
                    <a:pt x="0" y="1045530"/>
                  </a:cubicBezTo>
                  <a:lnTo>
                    <a:pt x="0" y="77768"/>
                  </a:lnTo>
                  <a:cubicBezTo>
                    <a:pt x="0" y="57143"/>
                    <a:pt x="8193" y="37362"/>
                    <a:pt x="22778" y="22778"/>
                  </a:cubicBezTo>
                  <a:cubicBezTo>
                    <a:pt x="37362" y="8193"/>
                    <a:pt x="57143" y="0"/>
                    <a:pt x="77768" y="0"/>
                  </a:cubicBezTo>
                  <a:close/>
                </a:path>
              </a:pathLst>
            </a:custGeom>
            <a:solidFill>
              <a:srgbClr val="026D53"/>
            </a:solidFill>
          </p:spPr>
        </p:sp>
        <p:sp>
          <p:nvSpPr>
            <p:cNvPr name="TextBox 35" id="35"/>
            <p:cNvSpPr txBox="true"/>
            <p:nvPr/>
          </p:nvSpPr>
          <p:spPr>
            <a:xfrm>
              <a:off x="0" y="-9525"/>
              <a:ext cx="812800" cy="1132822"/>
            </a:xfrm>
            <a:prstGeom prst="rect">
              <a:avLst/>
            </a:prstGeom>
          </p:spPr>
          <p:txBody>
            <a:bodyPr anchor="ctr" rtlCol="false" tIns="50800" lIns="50800" bIns="50800" rIns="50800"/>
            <a:lstStyle/>
            <a:p>
              <a:pPr algn="ctr">
                <a:lnSpc>
                  <a:spcPts val="2743"/>
                </a:lnSpc>
              </a:pPr>
            </a:p>
          </p:txBody>
        </p:sp>
      </p:grpSp>
      <p:sp>
        <p:nvSpPr>
          <p:cNvPr name="Freeform 36" id="36"/>
          <p:cNvSpPr/>
          <p:nvPr/>
        </p:nvSpPr>
        <p:spPr>
          <a:xfrm flipH="false" flipV="false" rot="0">
            <a:off x="14199189" y="2811061"/>
            <a:ext cx="2692218" cy="2692218"/>
          </a:xfrm>
          <a:custGeom>
            <a:avLst/>
            <a:gdLst/>
            <a:ahLst/>
            <a:cxnLst/>
            <a:rect r="r" b="b" t="t" l="l"/>
            <a:pathLst>
              <a:path h="2692218" w="2692218">
                <a:moveTo>
                  <a:pt x="0" y="0"/>
                </a:moveTo>
                <a:lnTo>
                  <a:pt x="2692218" y="0"/>
                </a:lnTo>
                <a:lnTo>
                  <a:pt x="2692218" y="2692218"/>
                </a:lnTo>
                <a:lnTo>
                  <a:pt x="0" y="2692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4458950" y="3015449"/>
            <a:ext cx="2161983" cy="21619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856F"/>
            </a:solidFill>
          </p:spPr>
        </p:sp>
        <p:sp>
          <p:nvSpPr>
            <p:cNvPr name="TextBox 39" id="39"/>
            <p:cNvSpPr txBox="true"/>
            <p:nvPr/>
          </p:nvSpPr>
          <p:spPr>
            <a:xfrm>
              <a:off x="76200" y="66675"/>
              <a:ext cx="660400" cy="669925"/>
            </a:xfrm>
            <a:prstGeom prst="rect">
              <a:avLst/>
            </a:prstGeom>
          </p:spPr>
          <p:txBody>
            <a:bodyPr anchor="ctr" rtlCol="false" tIns="50800" lIns="50800" bIns="50800" rIns="50800"/>
            <a:lstStyle/>
            <a:p>
              <a:pPr algn="ctr">
                <a:lnSpc>
                  <a:spcPts val="2743"/>
                </a:lnSpc>
              </a:pPr>
            </a:p>
          </p:txBody>
        </p:sp>
      </p:grpSp>
      <p:sp>
        <p:nvSpPr>
          <p:cNvPr name="Freeform 40" id="40"/>
          <p:cNvSpPr/>
          <p:nvPr/>
        </p:nvSpPr>
        <p:spPr>
          <a:xfrm flipH="false" flipV="false" rot="0">
            <a:off x="1426750" y="3383438"/>
            <a:ext cx="1247792" cy="1358140"/>
          </a:xfrm>
          <a:custGeom>
            <a:avLst/>
            <a:gdLst/>
            <a:ahLst/>
            <a:cxnLst/>
            <a:rect r="r" b="b" t="t" l="l"/>
            <a:pathLst>
              <a:path h="1358140" w="1247792">
                <a:moveTo>
                  <a:pt x="0" y="0"/>
                </a:moveTo>
                <a:lnTo>
                  <a:pt x="1247792" y="0"/>
                </a:lnTo>
                <a:lnTo>
                  <a:pt x="1247792" y="1358141"/>
                </a:lnTo>
                <a:lnTo>
                  <a:pt x="0" y="1358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8087741" y="3553010"/>
            <a:ext cx="1541017" cy="1018998"/>
          </a:xfrm>
          <a:custGeom>
            <a:avLst/>
            <a:gdLst/>
            <a:ahLst/>
            <a:cxnLst/>
            <a:rect r="r" b="b" t="t" l="l"/>
            <a:pathLst>
              <a:path h="1018998" w="1541017">
                <a:moveTo>
                  <a:pt x="0" y="0"/>
                </a:moveTo>
                <a:lnTo>
                  <a:pt x="1541018" y="0"/>
                </a:lnTo>
                <a:lnTo>
                  <a:pt x="1541018" y="1018997"/>
                </a:lnTo>
                <a:lnTo>
                  <a:pt x="0" y="1018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2" id="42"/>
          <p:cNvSpPr/>
          <p:nvPr/>
        </p:nvSpPr>
        <p:spPr>
          <a:xfrm flipH="false" flipV="false" rot="0">
            <a:off x="11544152" y="3482143"/>
            <a:ext cx="1326551" cy="1160732"/>
          </a:xfrm>
          <a:custGeom>
            <a:avLst/>
            <a:gdLst/>
            <a:ahLst/>
            <a:cxnLst/>
            <a:rect r="r" b="b" t="t" l="l"/>
            <a:pathLst>
              <a:path h="1160732" w="1326551">
                <a:moveTo>
                  <a:pt x="0" y="0"/>
                </a:moveTo>
                <a:lnTo>
                  <a:pt x="1326550" y="0"/>
                </a:lnTo>
                <a:lnTo>
                  <a:pt x="1326550" y="1160731"/>
                </a:lnTo>
                <a:lnTo>
                  <a:pt x="0" y="1160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4881549" y="3344163"/>
            <a:ext cx="1350489" cy="1436691"/>
          </a:xfrm>
          <a:custGeom>
            <a:avLst/>
            <a:gdLst/>
            <a:ahLst/>
            <a:cxnLst/>
            <a:rect r="r" b="b" t="t" l="l"/>
            <a:pathLst>
              <a:path h="1436691" w="1350489">
                <a:moveTo>
                  <a:pt x="0" y="0"/>
                </a:moveTo>
                <a:lnTo>
                  <a:pt x="1350489" y="0"/>
                </a:lnTo>
                <a:lnTo>
                  <a:pt x="1350489" y="1436691"/>
                </a:lnTo>
                <a:lnTo>
                  <a:pt x="0" y="14366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false" flipV="false" rot="0">
            <a:off x="14873284" y="3424426"/>
            <a:ext cx="1344029" cy="1344029"/>
          </a:xfrm>
          <a:custGeom>
            <a:avLst/>
            <a:gdLst/>
            <a:ahLst/>
            <a:cxnLst/>
            <a:rect r="r" b="b" t="t" l="l"/>
            <a:pathLst>
              <a:path h="1344029" w="1344029">
                <a:moveTo>
                  <a:pt x="0" y="0"/>
                </a:moveTo>
                <a:lnTo>
                  <a:pt x="1344029" y="0"/>
                </a:lnTo>
                <a:lnTo>
                  <a:pt x="1344029" y="1344029"/>
                </a:lnTo>
                <a:lnTo>
                  <a:pt x="0" y="13440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5" id="45"/>
          <p:cNvSpPr txBox="true"/>
          <p:nvPr/>
        </p:nvSpPr>
        <p:spPr>
          <a:xfrm rot="0">
            <a:off x="709702" y="5380042"/>
            <a:ext cx="2805521" cy="1790700"/>
          </a:xfrm>
          <a:prstGeom prst="rect">
            <a:avLst/>
          </a:prstGeom>
        </p:spPr>
        <p:txBody>
          <a:bodyPr anchor="t" rtlCol="false" tIns="0" lIns="0" bIns="0" rIns="0">
            <a:spAutoFit/>
          </a:bodyPr>
          <a:lstStyle/>
          <a:p>
            <a:pPr>
              <a:lnSpc>
                <a:spcPts val="2825"/>
              </a:lnSpc>
            </a:pPr>
            <a:r>
              <a:rPr lang="en-US" sz="2354">
                <a:solidFill>
                  <a:srgbClr val="F9FEFF"/>
                </a:solidFill>
                <a:latin typeface="Poppins Semi-Bold"/>
              </a:rPr>
              <a:t>Define the required positions and their employment type</a:t>
            </a:r>
          </a:p>
          <a:p>
            <a:pPr>
              <a:lnSpc>
                <a:spcPts val="2825"/>
              </a:lnSpc>
              <a:spcBef>
                <a:spcPct val="0"/>
              </a:spcBef>
            </a:pPr>
          </a:p>
        </p:txBody>
      </p:sp>
      <p:sp>
        <p:nvSpPr>
          <p:cNvPr name="TextBox 46" id="46"/>
          <p:cNvSpPr txBox="true"/>
          <p:nvPr/>
        </p:nvSpPr>
        <p:spPr>
          <a:xfrm rot="0">
            <a:off x="4154033" y="5380042"/>
            <a:ext cx="2805521" cy="1790700"/>
          </a:xfrm>
          <a:prstGeom prst="rect">
            <a:avLst/>
          </a:prstGeom>
        </p:spPr>
        <p:txBody>
          <a:bodyPr anchor="t" rtlCol="false" tIns="0" lIns="0" bIns="0" rIns="0">
            <a:spAutoFit/>
          </a:bodyPr>
          <a:lstStyle/>
          <a:p>
            <a:pPr>
              <a:lnSpc>
                <a:spcPts val="2825"/>
              </a:lnSpc>
            </a:pPr>
            <a:r>
              <a:rPr lang="en-US" sz="2354">
                <a:solidFill>
                  <a:srgbClr val="F9FEFF"/>
                </a:solidFill>
                <a:latin typeface="Poppins Semi-Bold"/>
              </a:rPr>
              <a:t>Define the required time for each position and schedule </a:t>
            </a:r>
          </a:p>
          <a:p>
            <a:pPr>
              <a:lnSpc>
                <a:spcPts val="2825"/>
              </a:lnSpc>
              <a:spcBef>
                <a:spcPct val="0"/>
              </a:spcBef>
            </a:pPr>
          </a:p>
        </p:txBody>
      </p:sp>
      <p:sp>
        <p:nvSpPr>
          <p:cNvPr name="TextBox 47" id="47"/>
          <p:cNvSpPr txBox="true"/>
          <p:nvPr/>
        </p:nvSpPr>
        <p:spPr>
          <a:xfrm rot="0">
            <a:off x="7455489" y="5440771"/>
            <a:ext cx="2805521" cy="1438275"/>
          </a:xfrm>
          <a:prstGeom prst="rect">
            <a:avLst/>
          </a:prstGeom>
        </p:spPr>
        <p:txBody>
          <a:bodyPr anchor="t" rtlCol="false" tIns="0" lIns="0" bIns="0" rIns="0">
            <a:spAutoFit/>
          </a:bodyPr>
          <a:lstStyle/>
          <a:p>
            <a:pPr>
              <a:lnSpc>
                <a:spcPts val="2825"/>
              </a:lnSpc>
            </a:pPr>
            <a:r>
              <a:rPr lang="en-US" sz="2354">
                <a:solidFill>
                  <a:srgbClr val="F9FEFF"/>
                </a:solidFill>
                <a:latin typeface="Poppins Semi-Bold"/>
              </a:rPr>
              <a:t>Announce about the required positions</a:t>
            </a:r>
          </a:p>
          <a:p>
            <a:pPr>
              <a:lnSpc>
                <a:spcPts val="2825"/>
              </a:lnSpc>
              <a:spcBef>
                <a:spcPct val="0"/>
              </a:spcBef>
            </a:pPr>
          </a:p>
        </p:txBody>
      </p:sp>
      <p:sp>
        <p:nvSpPr>
          <p:cNvPr name="TextBox 48" id="48"/>
          <p:cNvSpPr txBox="true"/>
          <p:nvPr/>
        </p:nvSpPr>
        <p:spPr>
          <a:xfrm rot="0">
            <a:off x="10896600" y="5380042"/>
            <a:ext cx="2805521" cy="1085850"/>
          </a:xfrm>
          <a:prstGeom prst="rect">
            <a:avLst/>
          </a:prstGeom>
        </p:spPr>
        <p:txBody>
          <a:bodyPr anchor="t" rtlCol="false" tIns="0" lIns="0" bIns="0" rIns="0">
            <a:spAutoFit/>
          </a:bodyPr>
          <a:lstStyle/>
          <a:p>
            <a:pPr>
              <a:lnSpc>
                <a:spcPts val="2825"/>
              </a:lnSpc>
              <a:spcBef>
                <a:spcPct val="0"/>
              </a:spcBef>
            </a:pPr>
            <a:r>
              <a:rPr lang="en-US" sz="2354">
                <a:solidFill>
                  <a:srgbClr val="F9FEFF"/>
                </a:solidFill>
                <a:latin typeface="Poppins Semi-Bold"/>
              </a:rPr>
              <a:t>Schedule an interviews whit the job seekers</a:t>
            </a:r>
          </a:p>
        </p:txBody>
      </p:sp>
      <p:sp>
        <p:nvSpPr>
          <p:cNvPr name="TextBox 49" id="49"/>
          <p:cNvSpPr txBox="true"/>
          <p:nvPr/>
        </p:nvSpPr>
        <p:spPr>
          <a:xfrm rot="0">
            <a:off x="14199189" y="5474704"/>
            <a:ext cx="2805521" cy="1790700"/>
          </a:xfrm>
          <a:prstGeom prst="rect">
            <a:avLst/>
          </a:prstGeom>
        </p:spPr>
        <p:txBody>
          <a:bodyPr anchor="t" rtlCol="false" tIns="0" lIns="0" bIns="0" rIns="0">
            <a:spAutoFit/>
          </a:bodyPr>
          <a:lstStyle/>
          <a:p>
            <a:pPr>
              <a:lnSpc>
                <a:spcPts val="2825"/>
              </a:lnSpc>
            </a:pPr>
            <a:r>
              <a:rPr lang="en-US" sz="2354">
                <a:solidFill>
                  <a:srgbClr val="F9FEFF"/>
                </a:solidFill>
                <a:latin typeface="Poppins Semi-Bold"/>
              </a:rPr>
              <a:t>Select the best selection in term of cost per hour and skills</a:t>
            </a:r>
          </a:p>
          <a:p>
            <a:pPr>
              <a:lnSpc>
                <a:spcPts val="282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DAF0zjbJ0Lg</dc:identifier>
  <dcterms:modified xsi:type="dcterms:W3CDTF">2011-08-01T06:04:30Z</dcterms:modified>
  <cp:revision>1</cp:revision>
  <dc:title>Teal And White Modern Business Report Presentation</dc:title>
</cp:coreProperties>
</file>